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notesMasterIdLst>
    <p:notesMasterId r:id="rId6"/>
  </p:notesMasterIdLst>
  <p:sldIdLst>
    <p:sldId id="941" r:id="rId2"/>
    <p:sldId id="944" r:id="rId3"/>
    <p:sldId id="905" r:id="rId4"/>
    <p:sldId id="940" r:id="rId5"/>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D2B8B"/>
    <a:srgbClr val="452D8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27" autoAdjust="0"/>
    <p:restoredTop sz="94660"/>
  </p:normalViewPr>
  <p:slideViewPr>
    <p:cSldViewPr snapToGrid="0">
      <p:cViewPr varScale="1">
        <p:scale>
          <a:sx n="76" d="100"/>
          <a:sy n="76" d="100"/>
        </p:scale>
        <p:origin x="416" y="26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notesMaster" Target="notesMasters/notesMaster1.xml"/><Relationship Id="rId5" Type="http://schemas.openxmlformats.org/officeDocument/2006/relationships/slide" Target="slides/slide4.xml"/><Relationship Id="rId1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F69A9F5-26EF-49EB-8E78-3C14BD3F5B4C}" type="datetimeFigureOut">
              <a:rPr lang="en-AU" smtClean="0"/>
              <a:t>11/11/2025</a:t>
            </a:fld>
            <a:endParaRPr lang="en-AU"/>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AU"/>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AU"/>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354B64B-FE44-47BE-A877-94FF324DA105}" type="slidenum">
              <a:rPr lang="en-AU" smtClean="0"/>
              <a:t>‹#›</a:t>
            </a:fld>
            <a:endParaRPr lang="en-AU"/>
          </a:p>
        </p:txBody>
      </p:sp>
    </p:spTree>
    <p:extLst>
      <p:ext uri="{BB962C8B-B14F-4D97-AF65-F5344CB8AC3E}">
        <p14:creationId xmlns:p14="http://schemas.microsoft.com/office/powerpoint/2010/main" val="397526547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7"/>
          <p:cNvSpPr>
            <a:spLocks noGrp="1" noChangeArrowheads="1"/>
          </p:cNvSpPr>
          <p:nvPr>
            <p:ph type="sldNum" sz="quarter" idx="5"/>
          </p:nvPr>
        </p:nvSpPr>
        <p:spPr>
          <a:noFill/>
        </p:spPr>
        <p:txBody>
          <a:bodyPr/>
          <a:lstStyle/>
          <a:p>
            <a:fld id="{147D66FB-D9E1-4933-9CE2-29463101780D}" type="slidenum">
              <a:rPr lang="en-AU"/>
              <a:pPr/>
              <a:t>1</a:t>
            </a:fld>
            <a:endParaRPr lang="en-AU"/>
          </a:p>
        </p:txBody>
      </p:sp>
      <p:sp>
        <p:nvSpPr>
          <p:cNvPr id="37891" name="Rectangle 2"/>
          <p:cNvSpPr>
            <a:spLocks noGrp="1" noRot="1" noChangeAspect="1" noChangeArrowheads="1" noTextEdit="1"/>
          </p:cNvSpPr>
          <p:nvPr>
            <p:ph type="sldImg"/>
          </p:nvPr>
        </p:nvSpPr>
        <p:spPr>
          <a:ln/>
        </p:spPr>
      </p:sp>
      <p:sp>
        <p:nvSpPr>
          <p:cNvPr id="37892" name="Rectangle 3"/>
          <p:cNvSpPr>
            <a:spLocks noGrp="1" noChangeArrowheads="1"/>
          </p:cNvSpPr>
          <p:nvPr>
            <p:ph type="body" idx="1"/>
          </p:nvPr>
        </p:nvSpPr>
        <p:spPr>
          <a:noFill/>
          <a:ln/>
        </p:spPr>
        <p:txBody>
          <a:bodyPr/>
          <a:lstStyle/>
          <a:p>
            <a:pPr eaLnBrk="1" hangingPunct="1"/>
            <a:endParaRPr lang="en-US">
              <a:latin typeface="Arial"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47300F2-0A64-F891-DAB8-5439FE0389B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C2D9B40-2ACA-338C-B7AA-1D6D6E46112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6EECA0B-28CF-FC80-8442-02B749803F70}"/>
              </a:ext>
            </a:extLst>
          </p:cNvPr>
          <p:cNvSpPr>
            <a:spLocks noGrp="1"/>
          </p:cNvSpPr>
          <p:nvPr>
            <p:ph type="body" idx="1"/>
          </p:nvPr>
        </p:nvSpPr>
        <p:spPr/>
        <p:txBody>
          <a:bodyPr>
            <a:normAutofit/>
          </a:bodyPr>
          <a:lstStyle/>
          <a:p>
            <a:endParaRPr lang="en-AU"/>
          </a:p>
        </p:txBody>
      </p:sp>
      <p:sp>
        <p:nvSpPr>
          <p:cNvPr id="4" name="Slide Number Placeholder 3">
            <a:extLst>
              <a:ext uri="{FF2B5EF4-FFF2-40B4-BE49-F238E27FC236}">
                <a16:creationId xmlns:a16="http://schemas.microsoft.com/office/drawing/2014/main" id="{0D6DAEEC-200F-8AFD-ADCD-8197B313F053}"/>
              </a:ext>
            </a:extLst>
          </p:cNvPr>
          <p:cNvSpPr>
            <a:spLocks noGrp="1"/>
          </p:cNvSpPr>
          <p:nvPr>
            <p:ph type="sldNum" sz="quarter" idx="10"/>
          </p:nvPr>
        </p:nvSpPr>
        <p:spPr/>
        <p:txBody>
          <a:bodyPr/>
          <a:lstStyle/>
          <a:p>
            <a:pPr>
              <a:defRPr/>
            </a:pPr>
            <a:fld id="{88229AA0-4CAD-4C28-A6AC-EB74CB161895}" type="slidenum">
              <a:rPr lang="en-AU" smtClean="0"/>
              <a:pPr>
                <a:defRPr/>
              </a:pPr>
              <a:t>2</a:t>
            </a:fld>
            <a:endParaRPr lang="en-AU" dirty="0"/>
          </a:p>
        </p:txBody>
      </p:sp>
    </p:spTree>
    <p:extLst>
      <p:ext uri="{BB962C8B-B14F-4D97-AF65-F5344CB8AC3E}">
        <p14:creationId xmlns:p14="http://schemas.microsoft.com/office/powerpoint/2010/main" val="286959351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AU"/>
          </a:p>
        </p:txBody>
      </p:sp>
      <p:sp>
        <p:nvSpPr>
          <p:cNvPr id="4" name="Slide Number Placeholder 3"/>
          <p:cNvSpPr>
            <a:spLocks noGrp="1"/>
          </p:cNvSpPr>
          <p:nvPr>
            <p:ph type="sldNum" sz="quarter" idx="10"/>
          </p:nvPr>
        </p:nvSpPr>
        <p:spPr/>
        <p:txBody>
          <a:bodyPr/>
          <a:lstStyle/>
          <a:p>
            <a:pPr>
              <a:defRPr/>
            </a:pPr>
            <a:fld id="{88229AA0-4CAD-4C28-A6AC-EB74CB161895}" type="slidenum">
              <a:rPr lang="en-AU" smtClean="0"/>
              <a:pPr>
                <a:defRPr/>
              </a:pPr>
              <a:t>3</a:t>
            </a:fld>
            <a:endParaRPr lang="en-AU" dirty="0"/>
          </a:p>
        </p:txBody>
      </p:sp>
    </p:spTree>
    <p:extLst>
      <p:ext uri="{BB962C8B-B14F-4D97-AF65-F5344CB8AC3E}">
        <p14:creationId xmlns:p14="http://schemas.microsoft.com/office/powerpoint/2010/main" val="285513113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5A4834C-C01D-AA79-EFC9-D37FAF6C03F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F9A840E-E5FE-59C2-6585-0B62BB4F5E9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1AA376F-EBEF-8E49-022B-F40C13BAC7A2}"/>
              </a:ext>
            </a:extLst>
          </p:cNvPr>
          <p:cNvSpPr>
            <a:spLocks noGrp="1"/>
          </p:cNvSpPr>
          <p:nvPr>
            <p:ph type="body" idx="1"/>
          </p:nvPr>
        </p:nvSpPr>
        <p:spPr/>
        <p:txBody>
          <a:bodyPr>
            <a:normAutofit/>
          </a:bodyPr>
          <a:lstStyle/>
          <a:p>
            <a:endParaRPr lang="en-AU"/>
          </a:p>
        </p:txBody>
      </p:sp>
      <p:sp>
        <p:nvSpPr>
          <p:cNvPr id="4" name="Slide Number Placeholder 3">
            <a:extLst>
              <a:ext uri="{FF2B5EF4-FFF2-40B4-BE49-F238E27FC236}">
                <a16:creationId xmlns:a16="http://schemas.microsoft.com/office/drawing/2014/main" id="{7537DBF4-47AE-7B40-D02D-7A5844E08B44}"/>
              </a:ext>
            </a:extLst>
          </p:cNvPr>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88229AA0-4CAD-4C28-A6AC-EB74CB161895}" type="slidenum">
              <a:rPr kumimoji="0" lang="en-AU"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4</a:t>
            </a:fld>
            <a:endParaRPr kumimoji="0" lang="en-AU"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94092870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16" name="Group 15"/>
          <p:cNvGrpSpPr/>
          <p:nvPr/>
        </p:nvGrpSpPr>
        <p:grpSpPr>
          <a:xfrm>
            <a:off x="0" y="-8467"/>
            <a:ext cx="12192000" cy="6866467"/>
            <a:chOff x="0" y="-8467"/>
            <a:chExt cx="12192000" cy="6866467"/>
          </a:xfrm>
        </p:grpSpPr>
        <p:sp>
          <p:nvSpPr>
            <p:cNvPr id="15" name="Freeform 14"/>
            <p:cNvSpPr/>
            <p:nvPr/>
          </p:nvSpPr>
          <p:spPr>
            <a:xfrm>
              <a:off x="0" y="-7862"/>
              <a:ext cx="863600" cy="5698067"/>
            </a:xfrm>
            <a:custGeom>
              <a:avLst/>
              <a:gdLst/>
              <a:ahLst/>
              <a:cxnLst/>
              <a:rect l="l" t="t" r="r" b="b"/>
              <a:pathLst>
                <a:path w="863600" h="5698067">
                  <a:moveTo>
                    <a:pt x="0" y="8467"/>
                  </a:moveTo>
                  <a:lnTo>
                    <a:pt x="863600" y="0"/>
                  </a:lnTo>
                  <a:lnTo>
                    <a:pt x="863600" y="16934"/>
                  </a:lnTo>
                  <a:lnTo>
                    <a:pt x="0" y="5698067"/>
                  </a:lnTo>
                  <a:lnTo>
                    <a:pt x="0" y="8467"/>
                  </a:lnTo>
                  <a:close/>
                </a:path>
              </a:pathLst>
            </a:custGeom>
            <a:solidFill>
              <a:schemeClr val="accent1">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AU"/>
            </a:p>
          </p:txBody>
        </p:sp>
        <p:cxnSp>
          <p:nvCxnSpPr>
            <p:cNvPr id="19" name="Straight Connector 18"/>
            <p:cNvCxnSpPr/>
            <p:nvPr/>
          </p:nvCxnSpPr>
          <p:spPr>
            <a:xfrm>
              <a:off x="9371012" y="0"/>
              <a:ext cx="1219200" cy="6858000"/>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flipH="1">
              <a:off x="7425267" y="3681413"/>
              <a:ext cx="4763558" cy="3176587"/>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sp>
          <p:nvSpPr>
            <p:cNvPr id="21"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6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AU"/>
            </a:p>
          </p:txBody>
        </p:sp>
        <p:sp>
          <p:nvSpPr>
            <p:cNvPr id="22"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AU"/>
            </a:p>
          </p:txBody>
        </p:sp>
        <p:sp>
          <p:nvSpPr>
            <p:cNvPr id="23" name="Isosceles Triangle 22"/>
            <p:cNvSpPr/>
            <p:nvPr/>
          </p:nvSpPr>
          <p:spPr>
            <a:xfrm>
              <a:off x="8932333" y="3048000"/>
              <a:ext cx="3259667" cy="3810000"/>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AU"/>
            </a:p>
          </p:txBody>
        </p:sp>
        <p:sp>
          <p:nvSpPr>
            <p:cNvPr id="24"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1">
                <a:lumMod val="75000"/>
                <a:alpha val="5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AU"/>
            </a:p>
          </p:txBody>
        </p:sp>
        <p:sp>
          <p:nvSpPr>
            <p:cNvPr id="25"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2">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AU"/>
            </a:p>
          </p:txBody>
        </p:sp>
        <p:sp>
          <p:nvSpPr>
            <p:cNvPr id="26"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2">
                <a:lumMod val="75000"/>
                <a:alpha val="8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AU"/>
            </a:p>
          </p:txBody>
        </p:sp>
        <p:sp>
          <p:nvSpPr>
            <p:cNvPr id="27" name="Isosceles Triangle 26"/>
            <p:cNvSpPr/>
            <p:nvPr/>
          </p:nvSpPr>
          <p:spPr>
            <a:xfrm>
              <a:off x="10371666" y="3589867"/>
              <a:ext cx="1817159" cy="3268133"/>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AU"/>
            </a:p>
          </p:txBody>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n-US"/>
              <a:t>Click to edit Master title style</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11/11/2025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11/11/2025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11/11/2025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11/11/2025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11/11/2025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11/11/2025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5C6B4A9-1611-4792-9094-5F34BCA07E0B}" type="datetimeFigureOut">
              <a:rPr lang="en-US" dirty="0"/>
              <a:t>11/11/2025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9333C77-0158-454C-844F-B7AB9BD7DAD4}" type="slidenum">
              <a:rPr lang="en-US" dirty="0"/>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11/11/2025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2A54C80-263E-416B-A8E0-580EDEADCBDC}" type="datetimeFigureOut">
              <a:rPr lang="en-US" dirty="0"/>
              <a:t>11/11/2025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519954A3-9DFD-4C44-94BA-B95130A3BA1C}" type="slidenum">
              <a:rPr lang="en-US" dirty="0"/>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11/11/2025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42A54C80-263E-416B-A8E0-580EDEADCBDC}" type="datetimeFigureOut">
              <a:rPr lang="en-US" dirty="0"/>
              <a:t>11/11/2025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19954A3-9DFD-4C44-94BA-B95130A3BA1C}" type="slidenum">
              <a:rPr lang="en-US" dirty="0"/>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dirty="0"/>
              <a:pPr/>
              <a:t>11/11/2025</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dirty="0"/>
              <a:pPr/>
              <a:t>11/11/2025</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dirty="0"/>
              <a:pPr/>
              <a:t>11/11/2025</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a:t>Click to edit Master title style</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2A54C80-263E-416B-A8E0-580EDEADCBDC}" type="datetimeFigureOut">
              <a:rPr lang="en-US" dirty="0"/>
              <a:t>11/11/2025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19954A3-9DFD-4C44-94BA-B95130A3BA1C}" type="slidenum">
              <a:rPr lang="en-US" dirty="0"/>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
        <p:nvSpPr>
          <p:cNvPr id="5" name="Date Placeholder 4"/>
          <p:cNvSpPr>
            <a:spLocks noGrp="1"/>
          </p:cNvSpPr>
          <p:nvPr>
            <p:ph type="dt" sz="half" idx="10"/>
          </p:nvPr>
        </p:nvSpPr>
        <p:spPr/>
        <p:txBody>
          <a:bodyPr/>
          <a:lstStyle/>
          <a:p>
            <a:fld id="{B61BEF0D-F0BB-DE4B-95CE-6DB70DBA9567}" type="datetimeFigureOut">
              <a:rPr lang="en-US" dirty="0"/>
              <a:pPr/>
              <a:t>11/11/2025</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44" name="Group 43"/>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6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AU"/>
            </a:p>
          </p:txBody>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AU"/>
            </a:p>
          </p:txBody>
        </p:sp>
        <p:sp>
          <p:nvSpPr>
            <p:cNvPr id="24" name="Isosceles Triangle 23"/>
            <p:cNvSpPr/>
            <p:nvPr/>
          </p:nvSpPr>
          <p:spPr>
            <a:xfrm>
              <a:off x="8932333" y="3048000"/>
              <a:ext cx="3259667" cy="3810000"/>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AU"/>
            </a:p>
          </p:txBody>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1">
                <a:lumMod val="75000"/>
                <a:alpha val="5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AU"/>
            </a:p>
          </p:txBody>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2">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AU"/>
            </a:p>
          </p:txBody>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2">
                <a:lumMod val="75000"/>
                <a:alpha val="8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AU"/>
            </a:p>
          </p:txBody>
        </p:sp>
        <p:sp>
          <p:nvSpPr>
            <p:cNvPr id="28" name="Isosceles Triangle 27"/>
            <p:cNvSpPr/>
            <p:nvPr/>
          </p:nvSpPr>
          <p:spPr>
            <a:xfrm>
              <a:off x="10371666" y="3589867"/>
              <a:ext cx="1817159" cy="3268133"/>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AU"/>
            </a:p>
          </p:txBody>
        </p:sp>
        <p:sp>
          <p:nvSpPr>
            <p:cNvPr id="19" name="Isosceles Triangle 18"/>
            <p:cNvSpPr/>
            <p:nvPr/>
          </p:nvSpPr>
          <p:spPr>
            <a:xfrm>
              <a:off x="0" y="4013200"/>
              <a:ext cx="448733" cy="2844800"/>
            </a:xfrm>
            <a:prstGeom prst="triangle">
              <a:avLst>
                <a:gd name="adj" fmla="val 0"/>
              </a:avLst>
            </a:prstGeom>
            <a:solidFill>
              <a:schemeClr val="accent1">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AU"/>
            </a:p>
          </p:txBody>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B61BEF0D-F0BB-DE4B-95CE-6DB70DBA9567}" type="datetimeFigureOut">
              <a:rPr lang="en-US" dirty="0"/>
              <a:pPr/>
              <a:t>11/11/2025</a:t>
            </a:fld>
            <a:endParaRPr lang="en-US" dirty="0"/>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D57F1E4F-1CFF-5643-939E-217C01CDF565}" type="slidenum">
              <a:rPr lang="en-US" dirty="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65" r:id="rId2"/>
    <p:sldLayoutId id="2147483651" r:id="rId3"/>
    <p:sldLayoutId id="2147483666" r:id="rId4"/>
    <p:sldLayoutId id="2147483653" r:id="rId5"/>
    <p:sldLayoutId id="2147483654" r:id="rId6"/>
    <p:sldLayoutId id="2147483655" r:id="rId7"/>
    <p:sldLayoutId id="2147483667" r:id="rId8"/>
    <p:sldLayoutId id="2147483657" r:id="rId9"/>
    <p:sldLayoutId id="2147483660" r:id="rId10"/>
    <p:sldLayoutId id="2147483661" r:id="rId11"/>
    <p:sldLayoutId id="2147483662" r:id="rId12"/>
    <p:sldLayoutId id="2147483663" r:id="rId13"/>
    <p:sldLayoutId id="2147483664" r:id="rId14"/>
    <p:sldLayoutId id="2147483668" r:id="rId15"/>
    <p:sldLayoutId id="2147483659"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www.narva.com.au/" TargetMode="External"/><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8" Type="http://schemas.openxmlformats.org/officeDocument/2006/relationships/image" Target="../media/image6.jpeg"/><Relationship Id="rId13" Type="http://schemas.openxmlformats.org/officeDocument/2006/relationships/image" Target="../media/image11.png"/><Relationship Id="rId3" Type="http://schemas.openxmlformats.org/officeDocument/2006/relationships/image" Target="../media/image1.jpeg"/><Relationship Id="rId7" Type="http://schemas.openxmlformats.org/officeDocument/2006/relationships/image" Target="../media/image5.jpeg"/><Relationship Id="rId12" Type="http://schemas.openxmlformats.org/officeDocument/2006/relationships/image" Target="../media/image10.jpeg"/><Relationship Id="rId2" Type="http://schemas.openxmlformats.org/officeDocument/2006/relationships/notesSlide" Target="../notesSlides/notesSlide2.xml"/><Relationship Id="rId1" Type="http://schemas.openxmlformats.org/officeDocument/2006/relationships/slideLayout" Target="../slideLayouts/slideLayout4.xml"/><Relationship Id="rId6" Type="http://schemas.openxmlformats.org/officeDocument/2006/relationships/image" Target="../media/image4.jpeg"/><Relationship Id="rId11" Type="http://schemas.openxmlformats.org/officeDocument/2006/relationships/image" Target="../media/image9.jpeg"/><Relationship Id="rId5" Type="http://schemas.openxmlformats.org/officeDocument/2006/relationships/image" Target="../media/image3.jpeg"/><Relationship Id="rId10" Type="http://schemas.openxmlformats.org/officeDocument/2006/relationships/image" Target="../media/image8.jpg"/><Relationship Id="rId4" Type="http://schemas.openxmlformats.org/officeDocument/2006/relationships/image" Target="../media/image2.jpeg"/><Relationship Id="rId9" Type="http://schemas.openxmlformats.org/officeDocument/2006/relationships/image" Target="../media/image7.jpeg"/><Relationship Id="rId14" Type="http://schemas.openxmlformats.org/officeDocument/2006/relationships/image" Target="../media/image12.jpeg"/></Relationships>
</file>

<file path=ppt/slides/_rels/slide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3.xml"/><Relationship Id="rId1" Type="http://schemas.openxmlformats.org/officeDocument/2006/relationships/slideLayout" Target="../slideLayouts/slideLayout4.xml"/><Relationship Id="rId4" Type="http://schemas.openxmlformats.org/officeDocument/2006/relationships/image" Target="../media/image14.jpeg"/></Relationships>
</file>

<file path=ppt/slides/_rels/slide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6866" name="Rectangle 2"/>
          <p:cNvSpPr>
            <a:spLocks noGrp="1" noChangeArrowheads="1"/>
          </p:cNvSpPr>
          <p:nvPr>
            <p:ph type="title"/>
          </p:nvPr>
        </p:nvSpPr>
        <p:spPr>
          <a:xfrm>
            <a:off x="927769" y="256178"/>
            <a:ext cx="8229600" cy="1143000"/>
          </a:xfrm>
        </p:spPr>
        <p:txBody>
          <a:bodyPr/>
          <a:lstStyle/>
          <a:p>
            <a:pPr eaLnBrk="1" hangingPunct="1">
              <a:defRPr/>
            </a:pPr>
            <a:r>
              <a:rPr lang="en-US" sz="2600" dirty="0">
                <a:solidFill>
                  <a:srgbClr val="002060"/>
                </a:solidFill>
                <a:latin typeface="Euphemia" pitchFamily="34" charset="0"/>
              </a:rPr>
              <a:t>Design Overview</a:t>
            </a:r>
            <a:endParaRPr lang="en-AU" sz="2600" dirty="0">
              <a:solidFill>
                <a:srgbClr val="002060"/>
              </a:solidFill>
              <a:latin typeface="Euphemia" pitchFamily="34" charset="0"/>
            </a:endParaRPr>
          </a:p>
        </p:txBody>
      </p:sp>
      <p:sp>
        <p:nvSpPr>
          <p:cNvPr id="36867" name="Rectangle 3"/>
          <p:cNvSpPr>
            <a:spLocks noGrp="1" noChangeArrowheads="1"/>
          </p:cNvSpPr>
          <p:nvPr>
            <p:ph type="body" idx="1"/>
          </p:nvPr>
        </p:nvSpPr>
        <p:spPr>
          <a:xfrm>
            <a:off x="467992" y="748514"/>
            <a:ext cx="11369106" cy="4525963"/>
          </a:xfrm>
        </p:spPr>
        <p:txBody>
          <a:bodyPr>
            <a:noAutofit/>
          </a:bodyPr>
          <a:lstStyle/>
          <a:p>
            <a:r>
              <a:rPr lang="en-AU" sz="1400" dirty="0">
                <a:solidFill>
                  <a:srgbClr val="002060"/>
                </a:solidFill>
                <a:latin typeface="Euphemia" pitchFamily="34" charset="0"/>
                <a:cs typeface="Arial" charset="0"/>
              </a:rPr>
              <a:t>We are designing a poster for a forthcoming Trade promotion for Narva Lights. Narva make car lights and other electrical products. Their main audience are men so design should be </a:t>
            </a:r>
            <a:r>
              <a:rPr lang="en-US" sz="1400" dirty="0">
                <a:solidFill>
                  <a:srgbClr val="002060"/>
                </a:solidFill>
                <a:latin typeface="Euphemia" pitchFamily="34" charset="0"/>
                <a:cs typeface="Arial" charset="0"/>
              </a:rPr>
              <a:t>masculine </a:t>
            </a:r>
          </a:p>
          <a:p>
            <a:endParaRPr lang="en-US" sz="1400" dirty="0">
              <a:solidFill>
                <a:srgbClr val="002060"/>
              </a:solidFill>
              <a:latin typeface="Euphemia" pitchFamily="34" charset="0"/>
              <a:cs typeface="Arial" charset="0"/>
            </a:endParaRPr>
          </a:p>
          <a:p>
            <a:r>
              <a:rPr lang="en-US" sz="1400" dirty="0">
                <a:solidFill>
                  <a:srgbClr val="002060"/>
                </a:solidFill>
                <a:latin typeface="Euphemia" pitchFamily="34" charset="0"/>
                <a:cs typeface="Arial" charset="0"/>
              </a:rPr>
              <a:t>Refer to their website </a:t>
            </a:r>
            <a:r>
              <a:rPr lang="en-US" sz="1400" dirty="0" err="1">
                <a:solidFill>
                  <a:srgbClr val="002060"/>
                </a:solidFill>
                <a:latin typeface="Euphemia" pitchFamily="34" charset="0"/>
                <a:cs typeface="Arial" charset="0"/>
                <a:hlinkClick r:id="rId3"/>
              </a:rPr>
              <a:t>www.narva.com.au</a:t>
            </a:r>
            <a:r>
              <a:rPr lang="en-US" sz="1400" dirty="0">
                <a:solidFill>
                  <a:srgbClr val="002060"/>
                </a:solidFill>
                <a:latin typeface="Euphemia" pitchFamily="34" charset="0"/>
                <a:cs typeface="Arial" charset="0"/>
              </a:rPr>
              <a:t> to see </a:t>
            </a:r>
            <a:r>
              <a:rPr lang="en-US" sz="1400" dirty="0" err="1">
                <a:solidFill>
                  <a:srgbClr val="002060"/>
                </a:solidFill>
                <a:latin typeface="Euphemia" pitchFamily="34" charset="0"/>
                <a:cs typeface="Arial" charset="0"/>
              </a:rPr>
              <a:t>colour</a:t>
            </a:r>
            <a:r>
              <a:rPr lang="en-US" sz="1400" dirty="0">
                <a:solidFill>
                  <a:srgbClr val="002060"/>
                </a:solidFill>
                <a:latin typeface="Euphemia" pitchFamily="34" charset="0"/>
                <a:cs typeface="Arial" charset="0"/>
              </a:rPr>
              <a:t> tones and style you should follow.</a:t>
            </a:r>
          </a:p>
          <a:p>
            <a:endParaRPr lang="en-US" sz="1400" dirty="0">
              <a:solidFill>
                <a:srgbClr val="002060"/>
              </a:solidFill>
              <a:latin typeface="Euphemia" pitchFamily="34" charset="0"/>
              <a:cs typeface="Arial" charset="0"/>
            </a:endParaRPr>
          </a:p>
          <a:p>
            <a:r>
              <a:rPr lang="en-US" sz="1400" dirty="0">
                <a:solidFill>
                  <a:srgbClr val="002060"/>
                </a:solidFill>
                <a:latin typeface="Euphemia" pitchFamily="34" charset="0"/>
                <a:cs typeface="Arial" charset="0"/>
              </a:rPr>
              <a:t>The concept is presented on the next few slides. Use the exact copy on slide 2 and emulate the </a:t>
            </a:r>
            <a:r>
              <a:rPr lang="en-US" sz="1400" dirty="0" err="1">
                <a:solidFill>
                  <a:srgbClr val="002060"/>
                </a:solidFill>
                <a:latin typeface="Euphemia" pitchFamily="34" charset="0"/>
                <a:cs typeface="Arial" charset="0"/>
              </a:rPr>
              <a:t>powerpoint</a:t>
            </a:r>
            <a:r>
              <a:rPr lang="en-US" sz="1400" dirty="0">
                <a:solidFill>
                  <a:srgbClr val="002060"/>
                </a:solidFill>
                <a:latin typeface="Euphemia" pitchFamily="34" charset="0"/>
                <a:cs typeface="Arial" charset="0"/>
              </a:rPr>
              <a:t> design I did.</a:t>
            </a:r>
          </a:p>
          <a:p>
            <a:endParaRPr lang="en-US" sz="1400" dirty="0">
              <a:solidFill>
                <a:srgbClr val="002060"/>
              </a:solidFill>
              <a:latin typeface="Euphemia" pitchFamily="34" charset="0"/>
              <a:cs typeface="Arial" charset="0"/>
            </a:endParaRPr>
          </a:p>
          <a:p>
            <a:r>
              <a:rPr lang="en-US" sz="1400" dirty="0">
                <a:solidFill>
                  <a:srgbClr val="002060"/>
                </a:solidFill>
                <a:latin typeface="Euphemia" pitchFamily="34" charset="0"/>
                <a:cs typeface="Arial" charset="0"/>
              </a:rPr>
              <a:t>It’s a Spin Tio Win mechanic so you will also need incorporate a Spin Wheel into the design. Refer to slide 3 &amp; 4 for info on how to present and design the wheel.</a:t>
            </a:r>
          </a:p>
          <a:p>
            <a:endParaRPr lang="en-US" sz="1400" dirty="0">
              <a:solidFill>
                <a:srgbClr val="002060"/>
              </a:solidFill>
              <a:latin typeface="Euphemia" pitchFamily="34" charset="0"/>
              <a:cs typeface="Arial" charset="0"/>
            </a:endParaRPr>
          </a:p>
          <a:p>
            <a:r>
              <a:rPr lang="en-US" sz="1400" dirty="0">
                <a:solidFill>
                  <a:srgbClr val="002060"/>
                </a:solidFill>
                <a:latin typeface="Euphemia" pitchFamily="34" charset="0"/>
                <a:cs typeface="Arial" charset="0"/>
              </a:rPr>
              <a:t>As the theme is a Vegas promotion and the main feature of the brand is lights and lighting, </a:t>
            </a:r>
            <a:r>
              <a:rPr lang="en-US" sz="1400" dirty="0" err="1">
                <a:solidFill>
                  <a:srgbClr val="002060"/>
                </a:solidFill>
                <a:latin typeface="Euphemia" pitchFamily="34" charset="0"/>
                <a:cs typeface="Arial" charset="0"/>
              </a:rPr>
              <a:t>utlise</a:t>
            </a:r>
            <a:r>
              <a:rPr lang="en-US" sz="1400" dirty="0">
                <a:solidFill>
                  <a:srgbClr val="002060"/>
                </a:solidFill>
                <a:latin typeface="Euphemia" pitchFamily="34" charset="0"/>
                <a:cs typeface="Arial" charset="0"/>
              </a:rPr>
              <a:t> light effects into design Eg: Spotlights on prizes,  neo lighting effects etc.</a:t>
            </a:r>
          </a:p>
          <a:p>
            <a:endParaRPr lang="en-US" sz="1400" dirty="0">
              <a:solidFill>
                <a:srgbClr val="002060"/>
              </a:solidFill>
              <a:latin typeface="Euphemia" pitchFamily="34" charset="0"/>
              <a:cs typeface="Arial" charset="0"/>
            </a:endParaRPr>
          </a:p>
          <a:p>
            <a:r>
              <a:rPr lang="en-US" sz="1400" dirty="0">
                <a:solidFill>
                  <a:srgbClr val="002060"/>
                </a:solidFill>
                <a:latin typeface="Euphemia" pitchFamily="34" charset="0"/>
                <a:cs typeface="Arial" charset="0"/>
              </a:rPr>
              <a:t>I have provided example images. Feel free to find other images that may be of high res but make sure its an image of the same thing. Images should ideally contain lights ie: night shots or brightly lit up things etc.</a:t>
            </a:r>
          </a:p>
          <a:p>
            <a:endParaRPr lang="en-US" sz="1400" dirty="0">
              <a:solidFill>
                <a:srgbClr val="002060"/>
              </a:solidFill>
              <a:latin typeface="Euphemia" pitchFamily="34" charset="0"/>
              <a:cs typeface="Arial" charset="0"/>
            </a:endParaRPr>
          </a:p>
          <a:p>
            <a:r>
              <a:rPr lang="en-US" sz="1400" dirty="0">
                <a:solidFill>
                  <a:srgbClr val="002060"/>
                </a:solidFill>
                <a:latin typeface="Euphemia" pitchFamily="34" charset="0"/>
                <a:cs typeface="Arial" charset="0"/>
              </a:rPr>
              <a:t>Show the Narva logo prominently and include the range of Narva products (images provided) next to the entry text of “</a:t>
            </a:r>
            <a:r>
              <a:rPr lang="en-AU" sz="1400" dirty="0">
                <a:solidFill>
                  <a:srgbClr val="002060"/>
                </a:solidFill>
                <a:latin typeface="Euphemia" pitchFamily="34" charset="0"/>
                <a:cs typeface="Arial" charset="0"/>
              </a:rPr>
              <a:t>Spend $50 or more on any Narva product for your chance to WIN!”</a:t>
            </a:r>
          </a:p>
          <a:p>
            <a:r>
              <a:rPr lang="en-AU" sz="1400" dirty="0">
                <a:solidFill>
                  <a:srgbClr val="002060"/>
                </a:solidFill>
                <a:latin typeface="Euphemia" pitchFamily="34" charset="0"/>
                <a:cs typeface="Arial" charset="0"/>
              </a:rPr>
              <a:t>Make the headline of “NARVA SPIN THE WHEEL &amp; LIGHT UP A DEAL PROMOTION” punch out and make the Vegas major prize image the hero image</a:t>
            </a:r>
          </a:p>
          <a:p>
            <a:pPr marL="0" indent="0">
              <a:buNone/>
            </a:pPr>
            <a:endParaRPr lang="en-AU" sz="1400" dirty="0">
              <a:solidFill>
                <a:srgbClr val="002060"/>
              </a:solidFill>
              <a:latin typeface="Euphemia" pitchFamily="34" charset="0"/>
              <a:cs typeface="Arial" charset="0"/>
            </a:endParaRPr>
          </a:p>
          <a:p>
            <a:endParaRPr lang="en-AU" sz="1400" dirty="0">
              <a:solidFill>
                <a:srgbClr val="002060"/>
              </a:solidFill>
              <a:latin typeface="Euphemia" pitchFamily="34" charset="0"/>
              <a:cs typeface="Arial" charset="0"/>
            </a:endParaRPr>
          </a:p>
          <a:p>
            <a:endParaRPr lang="en-AU" sz="1400" dirty="0">
              <a:solidFill>
                <a:srgbClr val="002060"/>
              </a:solidFill>
              <a:latin typeface="Euphemia" pitchFamily="34" charset="0"/>
              <a:cs typeface="Arial" charset="0"/>
            </a:endParaRPr>
          </a:p>
          <a:p>
            <a:endParaRPr lang="en-US" sz="1400" dirty="0">
              <a:solidFill>
                <a:srgbClr val="002060"/>
              </a:solidFill>
              <a:latin typeface="Euphemia" pitchFamily="34" charset="0"/>
              <a:cs typeface="Arial" charset="0"/>
            </a:endParaRPr>
          </a:p>
          <a:p>
            <a:endParaRPr lang="en-US" sz="1400" dirty="0">
              <a:solidFill>
                <a:srgbClr val="002060"/>
              </a:solidFill>
              <a:latin typeface="Euphemia" pitchFamily="34" charset="0"/>
              <a:cs typeface="Arial" charset="0"/>
            </a:endParaRPr>
          </a:p>
          <a:p>
            <a:endParaRPr lang="en-AU" sz="1400" dirty="0">
              <a:solidFill>
                <a:srgbClr val="002060"/>
              </a:solidFill>
              <a:latin typeface="Euphemia" pitchFamily="34" charset="0"/>
              <a:cs typeface="Arial" charset="0"/>
            </a:endParaRPr>
          </a:p>
          <a:p>
            <a:endParaRPr lang="en-US" sz="1400" dirty="0">
              <a:solidFill>
                <a:srgbClr val="002060"/>
              </a:solidFill>
              <a:latin typeface="Euphemia" pitchFamily="34" charset="0"/>
              <a:cs typeface="Arial" charset="0"/>
            </a:endParaRPr>
          </a:p>
          <a:p>
            <a:pPr lvl="0"/>
            <a:endParaRPr lang="en-AU" sz="1400" dirty="0">
              <a:solidFill>
                <a:srgbClr val="002060"/>
              </a:solidFill>
              <a:latin typeface="Euphemia" pitchFamily="34" charset="0"/>
              <a:cs typeface="Arial" charset="0"/>
            </a:endParaRPr>
          </a:p>
          <a:p>
            <a:pPr lvl="0"/>
            <a:endParaRPr lang="en-AU" sz="1400" dirty="0">
              <a:solidFill>
                <a:srgbClr val="002060"/>
              </a:solidFill>
              <a:latin typeface="Euphemia" pitchFamily="34" charset="0"/>
              <a:cs typeface="Arial" charset="0"/>
            </a:endParaRPr>
          </a:p>
          <a:p>
            <a:pPr lvl="0"/>
            <a:endParaRPr lang="en-AU" sz="1400" dirty="0">
              <a:solidFill>
                <a:srgbClr val="002060"/>
              </a:solidFill>
              <a:latin typeface="Euphemia" pitchFamily="34" charset="0"/>
              <a:cs typeface="Arial" charset="0"/>
            </a:endParaRPr>
          </a:p>
          <a:p>
            <a:pPr>
              <a:buNone/>
            </a:pPr>
            <a:r>
              <a:rPr lang="en-AU" sz="1400" dirty="0">
                <a:solidFill>
                  <a:srgbClr val="002060"/>
                </a:solidFill>
                <a:latin typeface="Euphemia" pitchFamily="34" charset="0"/>
                <a:cs typeface="Arial" charset="0"/>
              </a:rPr>
              <a:t> </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a:extLst>
            <a:ext uri="{FF2B5EF4-FFF2-40B4-BE49-F238E27FC236}">
              <a16:creationId xmlns:a16="http://schemas.microsoft.com/office/drawing/2014/main" id="{160B0A04-8FA8-E521-9DC8-831828AF52CD}"/>
            </a:ext>
          </a:extLst>
        </p:cNvPr>
        <p:cNvGrpSpPr/>
        <p:nvPr/>
      </p:nvGrpSpPr>
      <p:grpSpPr>
        <a:xfrm>
          <a:off x="0" y="0"/>
          <a:ext cx="0" cy="0"/>
          <a:chOff x="0" y="0"/>
          <a:chExt cx="0" cy="0"/>
        </a:xfrm>
      </p:grpSpPr>
      <p:sp>
        <p:nvSpPr>
          <p:cNvPr id="13314" name="AutoShape 2" descr="data:image/jpg;base64,/9j/4AAQSkZJRgABAQAAAQABAAD/2wCEAAkGBhQSEBUUExQWExUVGBcYGBgYGRgZFxwYGhcYFxUYFRgaGyYfGhojGRcXHy8gIycpLSwsGB4xNTAqNSYrLCkBCQoKDgwOGg8PGiokHyQpLSwsLyovLCwsLCwpLywsLCwqLCwsLCksLCwsLCksLCwsLCwsLCwsLCwsLCwsLCwqLP/AABEIAMIBAwMBIgACEQEDEQH/xAAcAAABBQEBAQAAAAAAAAAAAAADAAECBAUGBwj/xAA/EAABAgQEAwYDBgQFBQEAAAABAhEAAyExBBJBUQUiYQYTcYGRoTKx8BRCUsHR4SOCsvEHFTNichYkkqLCQ//EABsBAAIDAQEBAAAAAAAAAAAAAAECAwQFAAYH/8QALxEAAgECBQIFAwQDAQAAAAAAAAECAxEEEiExQVFxBRMiYfAygZEUocHhI7HR8f/aAAwDAQACEQMRAD8A5YIAAygBgBYWAiT0Zh7RESyPSIx9Jp0oxiorg8hKTlJtsGtth6CATEjp6RZUHgZlxLlRLGViqUeHpBsGsImJURQGtNLGJGXETLhZ04zi4tb6EsalmdJ/lqJmWieRRdwACHTemz/LWMbtPgEkEpS1FGw2Kx4UR72jVkYvKlNPia1SOVNutD19Iea02Ut/wKZi4GlNSa3N6R8slhatGTlrZSaX5N+FTPTXU5XDJzSmYOgCoFwSSPciBhA2i5ggUoOYVsdjXp1Y/wB4rlMe+8JcpUPUZuIdpASkbCBlHQRYywxRGq4JkKkAyDaGKOkGyQ2WF8tdB8xAJG0SGXaE0O0dkR1yaZ3QekEfwgAESCo7KRtB0isGTvSKhVEhNMHKRtNmiggipbygmEwsu61gDwr6Rl5jvEkGA4XEyNcm9Lnyh8IJ8WHrA/tJVslPQfTxmCf0aJJJMKqSIXBmocSkbf8AI1PkAGEAM1zVgPAe0VgDDiQbkQVBISy6l1OKSlPLeApBN6wTCcNUrQgRq4fAACredfaI5ThDYXsBwksBNvrpAeI4IEEgVi/NmAWLfWkRlYmrPQ+vnEF2nmAnY58JaCyDWoeNTiHC+ahFfX94o4rhi5Ycih1iwqkJId3MXi6EGco5QPh/pEKAcQlnvD5fIQ0YVWjHO+7Nim3kWvCO77uWUhwHYVLbCAr4fLOsV0zKfW0O21I21Brk845sY4KXvFObhNRFhaTAyiJY3XIVJ9Sr3EOnBKOkHyQg4tEl2S53wBnqUAlJfl/Un84RWdCcv4TZ2sfeJrQSd4NKwSstRQxUrUITjay/9LdHFODvJmctLDL1c+OkBMmNSXgnJdosSsFLev8Af0iaGWnGyI54nNK7ML7NCVgiBaOgJAJypDCISZhRo7+cN5j6C+eznVYY7GBqRHVYnGBSTmDnQZWHq8ZgnpestMFTb4JlWbMcpERKYvzZANRAO5eJCVVEVwmEExZThFGwiKpBBrAGzoDlhwmC9zE04cnSCBzQIJh0oi0nCK2i7L4IpTEU3eFc0tyN1EZiUQdBjRmcGUmxfwgSuETBUpMKqkXyROdyOHbUt5Rdl4lCTY+cVUYEAOojyP08IolixUo+ghGlIheprp4wPuh/H9BBBiwum8YlNKe8WJM1Cbur2EQyoxWwHJmyOBpVXO0MrgoRXMMu7tFEcZb4Uge59TA/t01VQKblvYmkQ+XW5eg94W2NiXNRLqkFR/EaD1MVMZxNKviUD0Gn5RlYkrUaqKvU+kVlSiLgw8MOt29Ts91ZGfxWdL71TA/dv/xEKK3EE/xD5fIQozqkFnfdmvT+hdkdxLw6MtToPlA1yQIdCKDwESEuNTbk8rKWoAyRETKEWTLhu7hrgzlQyRDDD+MXUhtHBggmtQA1vAc3wOplFOG6t4wu7Ys8XDOcnMHB9ehiquWHpXxgpt7jZgRmHcfXjEUztxElyoGZcOrDJplkT0gOPQweTikk1+vGM0yyIGRAdNMkT6HQDESzRx4ECKs7AIWbiMVURCyKgkEQqotapkylfctYrBoSap6O/wCsNJwsvR//AFf5RSmzVKqTDSZpSXeJsrtuGz6lhUvmrToRB8LIQJiTMYB6lqedLRUxU9JLh/36RXVPUQQ5Y3/eBlbQ0U9y1xOdKM1Rlg5SfD0iuJmxMDEvrDNEkYpKxIywhR3EWEKWR8SRFFIgyAN3gSimRtFvu1t8SW8YgUqN1v5xKTOy1YedRA0ocwiRHcn9jNzFnD8PfaCSlB3UX2GnkI0sPMTdKWDf3YRBUqSQF6uSGC4IJhZm3eBz+FFBysknoH8I2cC6Ekpuat+kP3Myac9COnvWKP6iSk7vQtKinHRamMjgSzUgeAYDzMFTggPiL9I6CYOVgkExlz8BMUX7uBHEOe7sdOiorRXKcyfLQKew/Mxm4rFpVYesXsRw2cT8CfX51gX+RL1KU+cWqbpx1bK7UnwchxL/AFVeX9IhoscXw2WcoO7NX+UQ0UKko533NimvQuyN7s5xYYiWKEKSA4OtLjeNlKSLR53wji32fEDSUtiAfu6H3fyj0pUt0ltQ49NIiweM8yl6nqjGx+F8upeOzAFER7uOT4r2vISqSBzCWHUDqC0z/wBfzjW7H8QVNQEEElKRW/8A5HesLDxalKcYdf8AZHU8Nqwpuo/i6mr3URMuLplViJlRqqZnalIy4iqXF0yogZcPnOuUjKgZlxeVKiCpMOpjKRQVJgSpUaBlRBUqHUiRVDOVJgZlxoqkwNUmHUiVVTOVKiBlRoKlRDuYdSJVVKIkwaXggTciLXdsHcHo1flEhPCWYOdXZvKEc29hs7ZUxPDsjXIOrQBUpLUJeNjF8UCkMJYB/ES58hYRl93BpuTXqJM3uVwmJBMGMqH7sxJc5yBgQaXPb7qT4isRyRIIgOzFbKeP4iZSXFzvb9zFbA9rFOUkEKejs2lBbSsPj+GzVzkKSQwBvZNGcD8W0UpPCT3mVIVRuZQCtWcOaFq01pHlPEZYuVZuF1FNJW5NjDU8P5etr21OlTxRcxRQBlSBVVQDZw40Hz3EdFgeJsAHYdG/SOW7PSypH8VR5iQGZgxIJNHLkWeLiFXbQkekXcNCNVtzvmfVce3z7FPEOVNWhsun8naSuJ9SfL8zFgcbSn4iD0uY4gTDvCJJuSYnlgIvdkCx0kjr08Xl1owP1WMfiXEcy+WiekUMPKUTRvMwSdhVVcu2xpDQw8KctxJ4mdSJznGiO/VX8Ov+0QohxX/VV/L/AEiFFGovU+5q0peiPZDdpuFpJlFIqyQw8BpHVYXGf9mXDlCcpFzajdGjmsJgpmJAGYoTLAPeOzM/whuZTfTRozUKEsqzhjQl2UQpTOUV2PoKR4vB4uWF9N79S1Ww3mpJ8M4PEygqYvK7rIYGpqpyH3sI9D4ZLm91LRLCZctIZSzQkFsxYGjmpJv4Rh8B4Z3y0zUoGXKAtSvhStJyqyDVRABpQZj0jrJaAwH3fmdNWFYd1Ia5ld8F5YWdWy2RS4ktapeRE3KKuVJUlRGwUxp9PFrgk5ZAlrIWQKKHTRQIBdtYpcSRmOVlClaCx1JsTQfRinOlMR5VcEvtQ08DtFmj4lWp210XHsPV8Jw9Sm4Wt7+51xkxFUiKfC+MDIRNPMkX1LU3rGz3YdtbkeNnj0uHx1OsvS9eh4vFYCph5uM19+pnGTEFSov4gpQkqWQlIuSWEQlhKqpIV4F4uecr2bKXlu1ygqTA1SY01SIGqREyqCZWZqpUVsWrIhSmfKHjQxmHWUHu8oVpmdvaOXn8UmpSpGIQMrlC1DZSTkV4PSIK2MVLSX54uW8NhZVdY2045sWTxqTkz5moCzF6khmHUERb7twDYFr0va8cZhZCMsnK6iua1R+FjatOYPG/x/tElCTKSO8L30fRq0jOwvi1SWaVS2mxqVvDVGUY076/6LuMmIlAFZyuQA+pNmbwMX5PApi0pUlLhQBB6GovHDTsRMK0oW5CkormcFyohTtcCh/4mOzV2rmqmypclkoSkBQSlKi4FQSQ42G9Y6n4zUlN6K3H3HfhyhH1N3DYns7NQHUmm7iKKsGfGNjE46YsMpRI2o3sBFIp+voRv051GvVYx51IX9F7e5nmVDd3F5UqI91FjMJ5hU7uHEuLQlQ/dx2Y7zCsJcNLkMT1L+wH5RaEuHTKhJNbvg5VHsuSnhUUV/zU3rBwmASMShMoLUrKla5jPf8A1FAWvaLWHmpmDMkuIo4TGUa0Vkkr66fcsYqnUpzd1oNlhwIN3cQxE5MtBWs5Ui5PsPGLk6sYq8mVEnJ2REIh8kTw81K0hSS4NYJkhVUjJXRzTTszmOKp/jK/l/pEKC8XT/GV/L/SIeMqo/W+56Gi/wDHHsjBwnbOfKkplgIN2J+KtOZjG72W4bPUsz55KQQohJDk5lZqj7oCqgX/ADP2d7Iy5IExYzTNCoAJSegf3PtHSzpgAe1Ra72u0eGnOCuoo9VTw99ZEZKWYCiRalPQUA6AQxXWoDnW3pW0MCHBN3N2APi8QU4BdRdiQ311iC5ctbQpTaZlZnd2dzUMGu0FmKdNGFQr0BuA77RXxy65crqQAHa7Dcg9feAuxLJLpr0drDUAaww1i/NlEEEMBofIV8DF/h/EMiVHKVLUaed3L9BU6NpFKViApO1gNmrSnmHETlAZrivSh19dYanWlSlnjuiDE4WGIhkkVeP8bVMw63SQxYg1F+UpI/3AXil2T48StMoFCJctyoFQSDzKZz/tFQI08ThwErLDIoc1WGX7wJrR7EDyjneK4GRKw6DKATOICgczkgUU4+6ToaRap4yc6iqTWq2MF4FQg6b0+cHaYHtNJmTCknJ+HM4cB3JfweNVWXMEZhmIzAPUpdnA2jyzF8KmShKnEskg8hfMGLKAPVyNdY67A9sZaxKSiQoCWlQUVEKygZUg5wzpLkG1xtGpQ8U9DdRoyq3hyTWQ0J0z7RLV3E4S1JWRmIBqk1BB0MYPFeBYycUoWJSqEGYlwMpZ3D38A14J2bwKZpmSVIYhOZS1UKbZlEvVRIIrGrxnjCAJeFwhC5i2F3CZabkk3cDKPEmJaeKjioPOmuN9+yDGhOhK1P8Adbfc4qbgU5RKQqWFyVKS5UWKlXKV2anrrSKHaDATJYSmYUSSebIyg9g4WxBFAL0r1jvuzvYZMuWoTWVmbMhiAFEBTg9EqanWKXGuwRUFqK1TkIS6JZJzA0KmVewoIrRwc4rMv7NH9XTzZW+nY4bCSF9zkUSFS15kB62521YABVI6LsVgwlSgspzkUY1I1c7VFPnFqf2LeYgYdBCUiXnzK5nK15h0LBvIRqnsmuQSqQrMa0XV7MD0p7vHUcPVp1M6SaXzQNWpTqQy5rNl4yIGcPGpIl5kJUzOlJa5Dh26w0zDONo9VGurHkpUGnYxVKTmylSc2zh/SM3D8YTMnGWhOYAfE4ABerv5Q/aPsmlMtU6WVhcsFSQN3B8LiMbgPZKbPSDN5JZAJILKUoEhQI6EHzMZ1bF4jPGEVb/hp0sHQ8tzbv36/wAnVd1D9zGRxoSZUpUmWtlp5kj/AHAWBahv7xjSe0S1ZFywpSwnnoo00ZIvQi8O/FJUpKNSP4dyFeGuavB/nQ69Utr0ijxDFqQ2RBKQCVLFgfutu2rWeMrji5yZyDPQqXJWinepICXTcJ1c1HjAeHcOkmRMnS1Tk92lRNcqVZRalK0DVilPxKeJlkh6bPe++/sT08AqPqqa39jOlTe87oLUciEgsNSbgPcqLxsyOOrCk5kAIKglgCCkGz6RDh3DFsBKlpmTkgJCSCbAB6G5r+8Smz5+HxGbE4YygsgKorLQAZk5taWrGTRnVo1VkdlfU1MRRVVNtXNPjisQlI+zpSTXMSRQDxjiOJdo1z5HdrZ0KBKk0BFg46E6R0XHJ2LCFzSpEuS5QmWzqUC6Q/je8c1i1S5yqj7OXBUnLyPZxqkV1G0a2Pruf0tpW2ez7f2Q4HDqEVmSbT3W67l7CdpJxSiThkAEAAMASWuToHvHbcMVMMoGcnIsPmHhqGJjh5HAZiklUqbLlpRUc7LKacx69NGbx3+F8cTIT/FxP2hLJIIHMlRLFL6sxPhCYTFui1nbta3sR4zDRqL/ABpXv9ylxfisozlMr8P3VfhHSHhuJ9oJS5qlJKiCzU/2gQomlWTbeZE9OnaCWV7fOCx/1nJQOZKwUkJIGR6hyQMz9HiUrtnIUrKBNGbQoFdqhVBHKzey8/OOVcwlIUrIlSy5qwAFwGc2rHU9lf8AD6biVFU1S8KJYH+qhT35AgHLarl9Y835UGro3lXnsg2I7XyEFIVnJIBokKobVCqF9CIsI7VSFBIImJCjQqASDl5lg5iBprv4RgdsOyOLkziEpXOlS2ShctCsrKAmaAtzKO9Qa0jlk41alICyVAKdid2Cr7gAeUFUINB/UVL62PRZWNM+WmbLEwoKikqCFEBbgtQOAyr+9IhiONSpRyqmEKK8pdOb4QMyiNuYMSGN9IrK/wAQ1YJH2eRJSluYKuHNVcrtGZJ7fj7UMQrCy5ihLSgAqIAUFE53SHJYtW0O8PCy3vyKsVVzPa3U30cZkpmiWFKC00UCkhISzmtgAWqf0gf/AFdhVqYTVeaCLVZyGs8VMF2h7uXMxcvCqBWhMk8pKQCAVVKWylSffpHEYXh0xSgyCXIAG5cACu9oH6VNcj/rJX4PUcF2owy8qUqJ7wEsUsDXKpsxYudOjxRV2bSnEqWkLmZ0GYhAPO3MMqDmLvVuniIsYXsQvvyT3SSuWSUkEd2CugBq6iQoctgesb+A4HOTNCvtSQlITlQBYJSQBUUDEuA3lEcaWWVltyJWrKpG11fgyZ/BDOwQWqcmQJaVqU9ShlBwobkPRtU7V5rsrhUTVGXMU5CSE5E0UrI8szFJIGVwS5e0esSZISrKpKVoIUClKUkF8pqCnet9to5ntUFOBIRJkIFSFJZaiElNcjAUNAPWJ4whFJRiVJQuneSMvC4dICZc1PeEgJcXHMshSj902YvTbQa/Y/s6mTOXiASygtGQklSWUA3Wx+jGJheFT1NMVMkGWCHlEFMwg0OVrBlFlO5vHf4OTKyOBMRcZSotSrpS9KwcNBwmpNPsupDXinFvMicjEjmO61abcv8A8wpmLA0PpAp6UGU0t0rc1d/vEqd31ipj5KikZFZS9daPo9AfIxuU5u30sy6jgm/XH9/+BJGJDrVlVzKZqUCQBu13MW1YhLhknqFEHbbzjNw0ghKcxJIzZmIDqKiXsaM1A3ya3/DcOFM1ebWnteJIvTVPn5uJKcL/AFR4+bGdxHG4pUyaBJRLljLkUlSSosoEqIJo9C3SL/C8epEsmchBapJCbM6nNvPrFbGz01CXsLl1bX28oxONKxkyVMATh1pUkgjKoH4WDDMQ/wCYim6clLMlJ+1y+sRTcUrx72KHCePTZ3EUslapJSsywpgkpJKubKC5AcCxYJcgPHT8IRLloUhlUmTXJp/+hIo1aER5imVjEFOUrpRsxYhxQ1taPSOLdoVJ4cpc9AEwAJlKBrmVlDNsBmPikbwkZSpSV09x1GnVi1Foxe1XZvvZzYVKZQIK1KW5zKJonfzegjEwEjFYNcyZhUoU6lJV/DCiFBeVSUqU5CaA032EW8N2wmy0kHKujOtKSXd3fUs4jouyfaFE/vDMkywmgLFuZWtGIdrh7V0gYhRiszv+RqGaTsrfgwMX214rPlmXNRLXLJAUlcpBDGpTzCjU00gZ4fNl4bu+/lqQ6QEJSKpVMADqA0cknYGNDtP2OlCYFSMQiWmYPgnGao5h8QzB3FuukXMB2UlTsMZX2hGd+ZUpbgpFWIfq/Wh8c6E5x9S2+5ZnSc3aVtCzwnjMuSuZkKEFMxTFqm1WLnfaDYPtb9oTMl96qZkLLBQyQTtyAEUvGOr/AA7mTJiVGahakMA0xiSkBn5C6gAkfOLMnsfi5AX3PdELVmZc1dDqeVHTbeJ4YuUZ3mk0Rywt01GQfHYdK+7qR3awtgHdgQAQR1jF7XcJlzpeYCZnSOUpSSDzAsobsCz66xHjvDOKJJIlSwgaoW/gFZmPtHOcS4li5ae7xCJgcP8AGoODqCk18Ogi3PGRqRcVHV/P2II4OVOalfRF/inAlIPLMSSDyDmSQkUDrL81Xqa13Ec3jQoocghy1WIduYk7uwi7hsRINDLmoDEZs4pq4DNpr6xnmb3KwpExUxwXcAFJen3iHpGdOOt0rFuEdNXcr4jFqCmCmAYNUNQUhQbF8fK1lXMHajjbwhQPV0JMqPoHhnFgpuRuVL/CE2GoNosYjEBi4vawAPQkfnHM4LtETyOJakgOhCAaNRjV4Ng8MmdMzlUxYJYZlMDuAkFxWkI6atcsqabsGxkp0KSibLSonMyiWAq7hB6vWOb4T/hcsTkzET8OVBWailmt7AA/KO9wvB5MkJWJZJc3uGHuItKxUsF8qQa9PUWhoTcdiKpTg3dtnA9sOBTETUzJ4lrBGRBFQG5iCFVBqY5pXC5ecnKK7CPRO2HEROSJdwCFEtqAwb/yPtHOI4WKMX9N7i8aVBxcfWtTAxNOSqPy5aC4bOySTK+45OVhdnfd3c+cYuH4WAQWqG3jppODAFvl4ULflvE5eDY08yx8fq8WIzitEipKFS92ykmUSskuSoGpcm73i+uQHCgGOUA+Id3ix3TRNUqu/wBUhMkXK7I51Zwi0iSMQpLEFixfzb9BFXFIMz4y5HraLIFALRLudb/WsSwoxSuVamLqy9LZRk4FIUDQNX3i5LWczkuGiSUN0hKpD04KJBUrTatcklfjr7l4ZcyEkiIZomU7Ihld6jOfz06Q5BhnETGv0I5TBqytMwbvW8AOCmMQJnqIvqX9fpDNEsZWdwOrNK1znJ3C570mD3/SB47hs+ZLCZrTAC4BUaGzhhHQk+/94QDjfrpAnK71SHhiakVocTiuya1j4SPBX6iC8N7NTpbkKb4g1NQ3nRw3WOuI+mgkmaz/AF7aRUq0VJbF2h4hWUlqc52ow8ybKwyTndFVcoU7U5i4J/ttHOcP4AtC8wmTpZ0KUkerPRnj0XEqcDXpFUSwzkRDDCwUbFyr4rVzcHNjha1d4+IUSvKXUFAulrsA5YXFY1MJJxLIK8QkqQ4zcwKku6Mxf4g6qtZouIy7N5wYp6wssLCXpDDxavF3R0knioWjKtWflALMdGJ8YweNCTMl5FoKyPhdIdIeoDj6ptAVCAr8IEPD4QkpJnVPGqsouLSMKbwGVdm8kv6CKc7svLNh7fvHSeIiC0J2jRjTXJmrGVE7ps8/4h2eCZhAAYNvsDvCjb4sgd8r+X+kQoqypxzPQ36WIm4Jt8I67iWT7QhSJRPKDyjKkUAuAXcDpGjhcScxUECW5sn8yYrInOAaEkJHsIgqYHHpX8gK6ftGXGlpYuSxOuhqf5oo/D9eLiKi5hJfXXzOzfXWIJV7+Y/QecIIrdntWw67aRKoJbCSq5iJe539bfWhgoFWI6+XXrAwmrmr+NiD+lIOE1/MnqXZz5xKkV2yRpX9tqDWxtDtXrTf6reIg9QPQh66Wp+kERQkvqbnfzqYmhHqVqtTTQisO5rbem9yHFBEQnLQ76/Ngd/nElm1HAOvuX36Qgsv4VcCldSdNPqsTWKMtSTUF3GgHh4fRgiga7evj6vvpA1GuifPao8/lEVLGxIps5DG+xeHIHFBXD+Gg09TEFzG8/be/wCe43gaPcvegPQ0NQ5rA1TCwrUWB6XADNZzc23jhHAOFFn06bP8n+jDKHlp4Vvfb59IEhQYN6+JoLPdP6wVCwAC1A3TUklq6loj1HyIgo3ArttR9d6GkOpWrN0bbU1Y7NCWLjUgUPmRlpt8okhJobuQxs4qX3AvSnjHK4Mg5HR3ez+ekRuwD1Fz8oaa58CWurr59SQd4d9dmL+NCdyKaRMnoRSp3ZEoqPk3lSErbWn10hJAcsXLUcB71u4+tIlIS6khswPjXU3vHZhfJBlO4iIRu/S2kGmHlqAKBgK6FidvWApLpcpJfatD+nWDmugeVZkbjToIbuwXen59HhLUXBAL7Xr/AGhlzRmF3qPS9Xfrr4QbBcXcEUM70tt82hynxHjXzgkwjUHpUQ6g5I8K+O4IpCJch9gK5VIEZIs4f66QbKzgG2l/TcQGYlm1exFv1iVu4qi+ASJRH1T1hCTq1Yms5Rt4g/284cL5bj5vHJtAcWc1xeX/ABlfy/0jrCifFlPOUQR93T/aOkKK7ep6Cjfy49kdHhTyJq3KLlrCt7H9oJ+30T08v1jhxyhxdKSGu7B3pXaHnByXDh65fqmlYVUkold1Hcnh5rtRqHR3uab2g8uYTa1fPUUH14RWQlTagAtplA0dhf3raLaA7hgSbu76W1aI8hMqrG7y7VejWBN4lLNagFvA2ZvZ9NbwpivvbMAdQaWA84SZNKAZQSLMS2/UUMNGCFlUHQmoDgk2u9RZqh6i7Q4UQaUDauCzt8WgYQ4RQPd6Ow2r4+MSYBjU0tpUUL/lEy0KstR18r3V7jpW9wYiihqfTd+nlE0hzRwFCvQa1vb5+kRLGV3INdmYFvY6dQYW51nuO1GII15fQgddaNEM7Bmb9mIFavSjw4qxLF6mlLUHWuthBJamoS3KCQDYvV3vSOudlIlmsSCGGmtPkLfrDJAILH4aGjBiSwFLuG8+kPLBqWfSlqGrgtWhq2phwlwxNVCh05XYDxb3jri5QKhbSzPVuY16bPDzHU5LC4OlCXG3VzpB5hBqRUX1IrQ1oG2HSIJSoJUPiVSwc622d6kaUgI5x4AklSgHAAHgyXcknavl8pd+AUhQahZhRmagNSPLR4bKXKSHoCaDKGZrliGNt22eCqlkqJ+FgC9AAFUGZgCfK0G4Enb3FOFK1I+J3aoLHdmB61gfeOmgJSLMmlDUuTQ+OlIJ3Y+EEgAOXuHLFyas3tAJhAAysQAHcU1JANjUHa1oCYWug8tQcE3IdJFzcB7sxDxKcAwoVAAEhqDQqBNGNXYRFL2YsS9SBsauKKqKDe+sOplIqcwAAoHeruWOhv8ALc86nJO1yM4uQCwFAwDu/wANr19ITCjNUaPoMrFy4HT5RCabOcofKwy+tDSmvtDycqmBIGUnV+l/HLX6DXshct3oCQSKWKlFwKkdTq9rbROVJL5VNQuCbHSrajxiM3EqChQukMBTMzMSkVqKeAiM6eQbEZhmfVyTUlyXv5wW29ELk01EpZUTr+THXo2pFIaWpsxqomoFuU3ND1gaEuQ4qVUOm19x1gk1KiWHxi+hGuVQ1Oo3g34OyEM/M1QBajNdnJts9oZE4qULg8x+6Dep2O9dngktJISputrpsWemUn5aRHveclLG7AGoY6Aj2MFtHKPsAStlFRYNs1fEWhYcc3MoJd/LrEpDuXGYkPloNdWo/gX6QFZUUkhSQzuknQbP4Wh076CygYfFyO+VVJ+Got8IhRV4pLT3qqgWsS3wjrCivJas2aaWRdkdVh5hyixYC1mbf8/lFlCxYEW021uaDyithZJU+YAAJT4ksA1aAeD2aLKSBmpZNH19dL1pEiaaM9p3HThc7OaVLGp6t5axaASASW3o2lnbXpFSbMdOxOtWHgNSYLdLNQeDA0cUev7QHEZMN37V0IJJ6aNoHPnEc1SmlgL+A3sz+8ScmmoIZgaUdhSlYZJIBq58Szeny3gHDrIoxKWIPw1AbajUb9IIuW13rWt9w/RvziKZQOVLM9Ou5d/lDT5wzfE7G29agUgHWsEC9a1JIFty3XWphBTqAplLUtR/Q3f1hpoKaVVqqj1NFEvtppSJpWKgMaDMdS1TfQphfc72EhLMQc1BV/QgBvD1iZSXBUzB/ar6PVR8IiqXVJIqR94hgBQ0saaQpJKqmgDvYFiaKFX8ukKFLgSUkqIIYtZwTzHX6aFIcG4yhJag3AIdPUv+URk5SArNl6sQdnrU+NdaRJYGbMXA0GgYvV7OfV+sG9wWtqB7zMHZySVbOzX0agrqSNYJLWwCiVGoNGLEEuC1CAQdrCJKVmUo0py6AB6PU7kBtHgKwCpkr+FwSElyXL0NhrYX1MHRi2a1HlnIsnQJINXcZahf3dXc9Iin4NVULg0BRQvSxfbbxEDXzFWUZXD28XSKXJAvB0sk0ALMwLkDWlGd2d7h4LFiRUssVVBJckUDEkFKvEsW01gyl1KhWrJ1U90k/iFTQ/iECSFLBprWrvWrUHro3jEWFQkjmq5oQsE5S79WpACNlS4UXGYZQHs4KWUT49YaZMykMFZUGrE8taABqisSROyqDgOoWq1HCg3VjS8KSQwZwxqGrcByk1YakbeEdp8+4Unt84ABYBIJSl7AZDv91RLl+nmIiFJKmY1cHMClIo6uXcD2hTVVIZyAz0KWAI6n02G8NPGfLysWoUkZiSLM1vLWHtyC90JU4gOkukgJSos9melq6W9BFeaQNQxA1zaORV3zP7sILhQCnIClnzEpIzCjEML1uOsCC2AdIIBJBoXs4vRmLEe1IJ3cSQ/KnLmrypaxcMXA+jE0nMTlLFIcgGvLUgVAYPTxO0OqSxBzKQprMAqtCAFVYpL1oXMBw5AUO7QyqGpYFhUNYW2apjlbdHdLiUsAhZNDTKXZ9wTV9XDxMz1uWGYPQABwWd2JtWjQ6p4ALMX+JAYkbXDliDQBg/iYnKQUh2HOOUFsriqgMwdxTUfKDfQFtSoJrJSsAlCeUuWL7bpNbWgc3KsoShCgFMzgFJDlyF3FR6wbvQFgqW6SakUAVUAF7JYC35RWmocEpzJygEiqkkWpQZbQ1ncF0YvFyUzlJKVAjK9APujqYUQx8mSqYT/EBIS9dcofQ69YUV5Wu/n8mrTXoXY35CnAqVUFL6aiwEW506gCmDtYOfyfxMVMJP5E5Qxyj7wrQVP7wRaqtn6qZ/naJteTNlyWcOh2bdhTpoL0ix3YB5UgkUBBbyG3t5wFU83cMGPmLDrEpk5wHGZi7MAG6bD6eA7jKyC96Egk31b4XPVqwSUkNViKFT6DwSASSfC0QVLIAJoptqBxRI0BatN4kZaeUCrNmyg1Ud4XQbUlMnZlMa7sVWub26wVco924apu5FXpl6V0r7uCYaukBCQcpJISSR1NSHgmJcJDkKNT8Ti7XUWPkDeB0BfRskgO5BJYgAXcMBzP4CkTUVZGYFRehoWYBLvbU1hkKdJuQltA2Yk1DgA1tXbaCSly0qLnmIervStQ/Q+xhGwpElTmzvUgHlLvViWFNFa7w0kBIZvhIzN5uG0N96tEZgqlSSCVZrAUzMLl6i/jEFKSmgqagj2J3Lk+wjgt2Y8zD2SQzFFTdgCeovqw1JhlzMrqDnKC5JB0D0bRulWiSSQopA08QUg+1Nn8YYIXkJuTzFglwm5C6gvb0g2BcClBWFljlqGDEEDLlLMxFXbQjpBps8pKch0JJNc9BQ9aO0ESO751KPMGGlGBDp1IEBIyLYAAZX3AJFAku6Sd/KO3Eeg8h0ocVZQUxe9g976DV7UiIQAQXBCi1Q/wgNmZmUAbRLEyFJSSQATlTQkknZ/XzgSJalE2dCX20ZR609xB31O1WgeQHWo6AswIeorao0NdhAJUosSyRapcW0y6ElvEiAyV3IOVKU2c5g5oS7uBXW0TkkAMAFEkpZ2B1zJBoKBiAGsY5oCaJZFBZdXxF1BqM4+GodritogicXUVOpjcvSvyNLnSCzAR8ZJzCthlDPQG9AwaEvFJSEhQCSzjKDd35n67dI456sr4hCUkMpJBYpAf4ST8QtcHXTaHEsLIqFVAazAUtStbV9IbGSW5ixZwK6M7hQrc7NWGWEhBUolSnOUAhupUQXN6pGnpElrpCWs2QmtMlg/fScoOhDWcD49amsNNlcqAAhShmqDnBSwPMLCrj9IJJGaW4EsJeyWBzbMU1BfU002Nc0cEDkF70VRQJJA/P0jlroF2TuExSwXVR3DkkgsC6a5X2IIbaKylkFKgkrJvdgXDHKS+4d6+UWZlUqU7gpTrduUhqh9XHSAzkEocOkpAoCC+jrSWZqXGsGKWwJSbdyKUZ0MSLvchd2yhzRncAnzirxHFLSU5EAoDGhCs2jknW9mvF3uc0lRQBlDB3Cmq5KgBqxAKjZ6mK2PUVgKlpbKGLVZgwNakdfWDFpu3cLTWofEqQgCaApJmPyrYEFtin2N3eKZxKgXXVxRiAWe6ArUEENehhkzVTJeSYzg5qsComhc6KZr3ixhVS8i0MqrZQs8yTYshVMrv7QVp3Fdtzn+MKKZygEBYGVlJqDyitFQoNxeSnvlVCbUExTPlD6HXR6WhRC4u+xpwtlWvBLsusmUlyTRN66CNXFmp/wCR+cNCh1suxTq/XLuF4knmT5fKCTVEBDUdYfrs+8KFHLZCrclIUcqK3UX9Yt4aYStTkmv/AMmHhQr2H5BLWcqan6SYUs/9uo60rr8e8NCjuAP6hY2eoZeY1Sh6npAsZNUFJYkOa1v47woUBHLj51GxGKXUZlM6aOdxGpiphEskEg/xK633h4ULyh5FbAYhRd1KLlINT/uihNxCvtKeZVwLnaFCg8sDKs7EqZRzKpMmNU9LRYnYtYKSFqBztc2ZNIeFHS2Q1P6mV52Nmfahzqt+I7eMVZ2PmCQoiYsHNcKL/d6woUD+h1uhsHjZhWQVqIb8R/WDpxswY3KFrAC1MMxYU0DwoULMEF6mUJnEJhmLeYunefeV5axekY6YZSHWs/zHfxhoUHoNJIqcOxsxUxLrUefVRN76xVRi1tM51UJ1O5hQodbCzSuyzhsWvORnUxQpw52SfnFHB46YSHmLP+oPiNsr77woUC+rJVFW2G4hxOakryzZgomy1DXxitL4hMb/AFF1FeZVb3rWFCgcE+VdCv8A5jNBLTFipspWrvrDjik4BAE2YBmNM6m60eFCiNjZV04GxmPmZl/xF/Er7x/WHm8SmqlqebMOtVKNWHWHhQzewFFW2MHik9RmqdRNtT+EQoUKK92X4pWR/9k=">
            <a:extLst>
              <a:ext uri="{FF2B5EF4-FFF2-40B4-BE49-F238E27FC236}">
                <a16:creationId xmlns:a16="http://schemas.microsoft.com/office/drawing/2014/main" id="{CE7319EF-789A-AF9C-03E0-768324898BD5}"/>
              </a:ext>
            </a:extLst>
          </p:cNvPr>
          <p:cNvSpPr>
            <a:spLocks noChangeAspect="1" noChangeArrowheads="1"/>
          </p:cNvSpPr>
          <p:nvPr/>
        </p:nvSpPr>
        <p:spPr bwMode="auto">
          <a:xfrm>
            <a:off x="1679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AU" dirty="0"/>
          </a:p>
        </p:txBody>
      </p:sp>
      <p:sp>
        <p:nvSpPr>
          <p:cNvPr id="38914" name="AutoShape 2" descr="Exterior">
            <a:extLst>
              <a:ext uri="{FF2B5EF4-FFF2-40B4-BE49-F238E27FC236}">
                <a16:creationId xmlns:a16="http://schemas.microsoft.com/office/drawing/2014/main" id="{DF66BAFE-356D-7176-3D51-B1C416191EB8}"/>
              </a:ext>
            </a:extLst>
          </p:cNvPr>
          <p:cNvSpPr>
            <a:spLocks noChangeAspect="1" noChangeArrowheads="1"/>
          </p:cNvSpPr>
          <p:nvPr/>
        </p:nvSpPr>
        <p:spPr bwMode="auto">
          <a:xfrm>
            <a:off x="1679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AU" dirty="0"/>
          </a:p>
        </p:txBody>
      </p:sp>
      <p:sp>
        <p:nvSpPr>
          <p:cNvPr id="38916" name="AutoShape 4" descr="Exterior">
            <a:extLst>
              <a:ext uri="{FF2B5EF4-FFF2-40B4-BE49-F238E27FC236}">
                <a16:creationId xmlns:a16="http://schemas.microsoft.com/office/drawing/2014/main" id="{BC71065C-A819-692E-23E6-38E63D0D984E}"/>
              </a:ext>
            </a:extLst>
          </p:cNvPr>
          <p:cNvSpPr>
            <a:spLocks noChangeAspect="1" noChangeArrowheads="1"/>
          </p:cNvSpPr>
          <p:nvPr/>
        </p:nvSpPr>
        <p:spPr bwMode="auto">
          <a:xfrm>
            <a:off x="1679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AU" dirty="0"/>
          </a:p>
        </p:txBody>
      </p:sp>
      <p:sp>
        <p:nvSpPr>
          <p:cNvPr id="34818" name="AutoShape 2" descr="http://appa.com.au/image/product/163909.jpg">
            <a:extLst>
              <a:ext uri="{FF2B5EF4-FFF2-40B4-BE49-F238E27FC236}">
                <a16:creationId xmlns:a16="http://schemas.microsoft.com/office/drawing/2014/main" id="{675F9556-63B3-989E-1446-45B3D9826206}"/>
              </a:ext>
            </a:extLst>
          </p:cNvPr>
          <p:cNvSpPr>
            <a:spLocks noChangeAspect="1" noChangeArrowheads="1"/>
          </p:cNvSpPr>
          <p:nvPr/>
        </p:nvSpPr>
        <p:spPr bwMode="auto">
          <a:xfrm>
            <a:off x="1679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AU"/>
          </a:p>
        </p:txBody>
      </p:sp>
      <p:sp>
        <p:nvSpPr>
          <p:cNvPr id="34820" name="AutoShape 4" descr="http://appa.com.au/image/product/163909.jpg">
            <a:extLst>
              <a:ext uri="{FF2B5EF4-FFF2-40B4-BE49-F238E27FC236}">
                <a16:creationId xmlns:a16="http://schemas.microsoft.com/office/drawing/2014/main" id="{C442A278-DEAE-9C35-52F8-F3DD11719762}"/>
              </a:ext>
            </a:extLst>
          </p:cNvPr>
          <p:cNvSpPr>
            <a:spLocks noChangeAspect="1" noChangeArrowheads="1"/>
          </p:cNvSpPr>
          <p:nvPr/>
        </p:nvSpPr>
        <p:spPr bwMode="auto">
          <a:xfrm>
            <a:off x="1679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AU"/>
          </a:p>
        </p:txBody>
      </p:sp>
      <p:sp>
        <p:nvSpPr>
          <p:cNvPr id="34822" name="AutoShape 6" descr="Metal Wall Clock">
            <a:extLst>
              <a:ext uri="{FF2B5EF4-FFF2-40B4-BE49-F238E27FC236}">
                <a16:creationId xmlns:a16="http://schemas.microsoft.com/office/drawing/2014/main" id="{B0A249BA-BB6A-402F-AB65-0183ED6AAE66}"/>
              </a:ext>
            </a:extLst>
          </p:cNvPr>
          <p:cNvSpPr>
            <a:spLocks noChangeAspect="1" noChangeArrowheads="1"/>
          </p:cNvSpPr>
          <p:nvPr/>
        </p:nvSpPr>
        <p:spPr bwMode="auto">
          <a:xfrm>
            <a:off x="1679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AU"/>
          </a:p>
        </p:txBody>
      </p:sp>
      <p:sp>
        <p:nvSpPr>
          <p:cNvPr id="2" name="AutoShape 4" descr="data:image/jpeg;base64,/9j/4AAQSkZJRgABAQAAAQABAAD/2wCEAAkGBhQSERUUEhQVFBUUFxgWFxgXFBcXFxgXFBcYFRgUFRUXHCYfFxkkHBUVHy8gJCcpLCwsFR4xNTAqNSYrLCkBCQoKDgwOGg8PGiwkHB8sLCwsLCwsKSosKSwpLywsLCwsLCksLCwsLCwsLCksLCwpLCwpLCwsLCwpLCwsKSwpLP/AABEIAScAqwMBIgACEQEDEQH/xAAcAAABBQEBAQAAAAAAAAAAAAAAAgQFBgcDAQj/xABKEAABAwEFAwkEBQoFAgcAAAABAAIDEQQFEiExBkFRBxMiYXGBkaGxMkLB0RRScoLwIyUzYnOSorKz4RUkY8LxCIMXNUNTdNLi/8QAGgEAAwEBAQEAAAAAAAAAAAAAAAECAwQFBv/EACsRAAICAgIBAwIGAwEAAAAAAAABAhEDMRIhQQQyURNhIlJxkbHwFKHhBf/aAAwDAQACEQMRAD8A3FCEIAEIQgAQhcpLS0ZVqeAzPfw70AdULg2RztKDtzPgMvNIlla325KdVQP7oAdIVVv29RpE91ftOHqqnbLPO45yOHCr3ZKeSFdGq1XtVlb9jLQ5mL6SOzFJVQZumcOoJjX7bwjkhcjcELIrru22n9HOTTdzzwe4Oy81IMvq2wmj3PqPrUd4HOqaYcjTUKhw7eSs/SMB7qeimrBtxBJk4mM9enimOyxISIZ2uFWkEcQUtAwQhCABCEIAEIQgAQhCAI28rcQcDcqAFxGvS0a3rNDnuHbURs15Nj3Au3CuVes7z2eKXelWyvAy5zDQ13gYSOqtB58VUL5vF8cws7Gh87vdr0Q2lcchHstpU01VvpdGW32WEXhPKaNr2NHrT4plbbUyN2B7gX0qWggkDSrjXCwbqkpnJaZomkzOa+MMzo8xta4kezHGMzSoqanPVQts2wsj3A1MZpTEYCB2VAJpoM+Cx+mn2zTm/A9te0EDXYXGhoekMRFRuyFDpSoJXC23nWJz4p4ZQwBzg1xa9rSQMRBOYqR4qu2+22N5xC0xl1c8TR6udXy8VxhgY+vM2izdKmhaHAD6ofQF3AuxU7aENRRL7LtdO1s8sYY2MUpk6hzplk85VzCirTa3MeSWOGedQ4+DhUKK/wAELRiwykgZPErpHH77Xkg9mSVZILY40gNreet8xA3ey51PFLihFhu3bFrRhayOp3uxOPlp4LpNegeaveCOqhHlUhVqG7jE5wtDWh4HRLHsc9rgcgWxk4SaiuKgoeK9fbhHk4vd10joM97S3PLdUZlFUFFuszmO9lwd1VHpqi0XQx2raHiMiqnM4BrZGuqx1c8OEjC4NOJteJGYJTmzX5LHTC4OH1XnE05Vydq3KnyKpP5CibhbPZDjhcXMGrerrG8diu9wbRNtLRudvHZrTxHiFUbnvyO0NJb0XNNHsOrT3ZEcCEuyODJw6PQuplpiOTgOyhr1mm40sE6ZoaElhyCUpNAQhCABCEIAEEqu7Y7c2e7YsUxq91ebibTG8/7W8XHLtOSpmzG1NptzZLXO7m4iXRwQsqGBrBillcdXuoMAJyrjoAgCc2q2haJKDNoyJ6+NN46lBWKeB03PNNHkYXZ1B01rmDkPkoK87biJqoOWShqCQerJQ8h2f4nJfc0uZzXgggEHvUbLdsf1QqZBfsrBmajr18QnTdrXb8Q8D8vRCzQZlP0GaKuuiYtMDGVrAx4J1xPGEU0FSe2tf7M23ZYpuiWiJx+uGuYa9Z0UbNthT3m/eZ8QB6plLtEw+7Afvuaf6io5nBrZIW7ZRsLsJDo6+yWue1ruwg08R20Xa6bjiJpK59Ro173Bjq5e0Dh4a61TWzbcuazm6NLPqmbE0dgeDTuSY9qGbo2D/vUHgAEhUyz2K6gR+SjjY0AmjSxo6ORIpSu7rTS0XaHHOvY0EuPYB81H2Xa9rf8A2QOuQn/cpKz7cQUo/A8fVwyOB7hUFTRSjIZ22FxGADC0ZYQQXGmgJGTMz7OtTodV2suy9peARGWNrXFJ+TbwFMWZAHAEp9JynMYKQRYfssZGPEVPkoO27Y2qc9EUJ4DE495y8lE5wW2dWH0mbK/wono7JBY6yyyhzi3CSCWRnfT67zloMPeuVzbewutsUTgQ1zg0OoAGuOTQQMgDkKDIZddIafY60SxiSYOzca4ia0w9E57vb8lVLfYDES3RzfVUsvijSXoZQTk+0j6oaaheqq7IbYRTxsY54bI4NwtcaF+Jge0tr7RLToM6tdwVqWpxtUCEIQIFFbT7QMsVmknkzDBkN7nHRo/GgKlVmPLlIeYgYDk4yEjiQ1oH858UAYjfl9S2yd80zsckhr1D6rGjc0aAfGq2aOEQWXm2+zDC2EdbnEYz2mrj94rELMWh7S6uEObiprQEV8qrab2tzH2ZhZ7MrnSeuXcHMH3UpPjFs2wR55FHy2Vm1OqUwkFE9tDkxkcvLlNs+rx4VEbypE0ADWuxAl1chTKmWedR3gdVUt4XB7xliyAroBWnxO4V8k4fBOdfh3SWxjao1HyQKZntDC8hmYAGdS4HjQljD1ZtGiMqbl2c3Hpo+fljjN2mQrbIU4isBUpG5nvV7l0D27lEszWka4/SRe5IZQWJWO6NnI3kc4+g6imdleFKwWgblxy9RJs93B6PCo9Lv5Ljd+z13sAq0OPE1Pqpy7HWdrxgY3ubn3ZfjJVa7bM00xOVmsIjZ7JzpWu9deKTl4SOT1EOKauT/gf7URSPjGEYWUNcvA07/NUW9dkWzsYAKOfO9zn6uDC+JhaBvpzwdT9U8Vq7RjipxCqNoDWxyYnOaInkuc32gyRo6YDSdHsYSOFQulxV2zzsOZ/TcEtP9/66KTfVyMkhc1nRBZHzVNBgGJjhXOtS8H9Ut3lL5NuV97XNs1vcXMJDWTOPSYTo2V3vN/W1G+ozDW97/b9HErnYJQwmOzhhILZSC6R8mRaecj5xlDVoDMnArLdD+D4qk09HDni4yp7Psdrqr1Ujkpv189ijbIauYMNTqQ3IE92XcrumYAsy5a6YbLXe6Ufws+S01ZTy9y4YrI7/AFHj+AfJJgjI70ukir25g/juK63btRLEGsfV8bRQDQtqdQfKnABTF22kObxBRa9lWSCsZwO4HNvzHn2KG01TNYSlCSlDaLLcDIbRZpHBzS6U4Gk6x4AH1cPdq5zAf1WuUGyxvfKIw04y4MDTkcROHCa6UOXUq2657TZyXsxDDq+N1deIGo7RRPrr23kjtDJpWNlLRQ+4T0SzFiFRjAIoaatHWsp4FJLiejg/9KUXNz86/Wv4LFbWRss+EhofoQcHOB4IxA6vFCHDPCKbnVaRXZU4vXaaGYh4D2P9l1QCHBtML6tPtU6JyzoDrVRlpvBtOiQSspY5c6SOyPqcUsLk32/HkU4dLdw3fBOHnojLyUUy3CuafWq3RUZgc4nD0qigDqnIcRSi0lF2jz4ZI03Z6GpTQmrLYEuO0iuqHFijOJKWQguAUs6MNAKgbPaQCDVSlpvhhbhbUnwHmvNy458ukz3vS+ogodtFluybohTNikbiBdnu686b/DwCqezV7QnozSthGoc4OI7OiDn4KctO2F2wggOltTqZYW82zxdQ+q0w48l2L1GfH87/ALvX+zR9mrZia9m+N2Ejq3eSru2dt+hSc7jaBICMGRc4nUYDq3yWaW/lGmkfihBiOgcyjZC3c18gADtPqBQVpFotBMj3Gh9p7na/blkPkSvUqUl0eG8mLFkc07vxXX7/APDhft8mWR7q1e81OnR3AZUGQoABQADqomtx3C+d4AFAM3EjIDiflvVh2U2VgtLiOfBwAFwaCSQTToudllxAOoV3ksMcLAyJoa0eJPFx1J61DksapbOSc5ZZcpE5ycQBnRaKNaKDsGXwWgKkbAs38Wk/xO+Su61j3FGL2Cyf/qCb/l7L+1f/AE1rCyvl/H+Vs37c/wBNybEZDdNrwmie3ltNgbhZqfTiaeihMVFHyyYiSd6hRsq6HMt4vecTnEnt07OCX/i7/eIeP12hx/f9rcNCmNUK0qJH/wBPjOsWHrZIR5PDvUIbLGffe3tjBHiH18kxa1LDFQiQmZFU4JWkV95kjTTr6BHmj6K2gPOwmu6rgR24gB1pgWJJYgB6+AD34z2SNPdrqkYRxH71fRNg48KpWI/8o6CzvjH1h3E/JdWyAn2vJyZOfxCVHPT4pdDtkgHRgEu5zLgwEa76uFMqryO9426RF32pKDvDW1/iS7LZ8YyII3jf3BMrZGK4hSh4CgHUlYD0bTSj9GyKPrbGHO/elxEdxCZT3i97qykvI3uJJA4AurRc2uP1h4f2SzKfeAcOrd4aJsRKbO3t9HtDJWHoVo8cAcj+OparapsWaxaMAOy9l4I7+B/G9aTs3eRlsrSfaaMB7WgCvhRc+WPk0i/BpmwbMh9gerlclUth2Ub9xvmKq2raHtRMtsFln/UGP8lZzwtHrFJ8lqazD/qCb+boTwtTP6UyoRgskuSapb3JCSA9SmNqhgCVj4JiFCNe4QkBpOpSg0JiFVCU1y8B4Ir1oAU55KSW8T5pNUN7gkM9FPwSUsBu8IDq5V8KDzA+K6MgPDxJ+SQD+yva2lMnNGR0yOlcs8yp+O5xamFxo0NbSjW6aZ1J6uqnBRdnu1+EFwLRw3045qwWe3xwxERvdVwzDgAfUjdw71jKXwbRj8mf2mz828jwzHqiOQjr8/RSd6OEhJJodc20J+9XPvChyynzWqdrsyaHRjGE4ftdhbn6V8Va9jbR0ZG8SHDvyVVsc2dD/wAhTeyJpLh7vB1Pkoye1jjs+gNim0b91n8oKtCrexzeiexn8jVZFcfaglsFmfL+PzZH1WmP+nKPitMWbcvg/Njf/kR/yyKhHzsUIIXiAPUtoSAlsbVAhQPBLbTevCaZDVeAV/GqYhbn8EmnFKLdwzPVuQYjqSB6+CVjoSBXRKwdnr/YJxZLA+T2GF3XuVhu7k/nloXUaPxuUSnGO2VGEpaRVw38BP7HDmCaD7R+Cv1i5MmimI1UzDsKxujB4Lnl6iPg3j6eXkpDLWwMoAS761DXPcKmqhrea50PcP7lam/Y4cK8NR5Cii7x2HNK081McsTSWGRlrpdx09FwkFCrTeuzGCpzB6/xVVqZuVN49F0xmpaOWUXHYhj86jUa9YVg2fdS0s/WJ/2n5quxKbuR35WI/VfTxBA9QjJ7WKOz6Q2O/Rk9nkAFYlX9j20iParArWglsFnPLwPzX/34v9y0ZULlrgx3W4cJYj5lMR81OXi9cM14gD0JYkXNe1QAsZpxDG5xowVcdKbgm0YqacclfdnbhGEY6Z6tGn3jq70WeTJwRcMbmyDu/ZmWU0qBxDc/GmXiVb7m5OoxnL0zwOnlqrVdl3AAAAAdSm7PZgFyfVnI6lijHZG2C42MADGAU0yAA7ApaKxJ1ExOWALLjezW60cIbJxTtsAXrUuqpJIltsSYBvCS6yt4LrjQ4p9CtlV2mukGM0bx3LB78gLJiKfjq6l9M2mIOFFgvKbd/NWjt8x+PVXi6nXyZ5e4lN0KmLlmpKz7TSO4jL1UM4pxZHnE2hoa5Hr3LskrRyrZ9W7JD8ke0qcUJsm38gO1TaoHsFTeVtwF2SOdo10Z/jHzVyVE5bP/ACef7cP9ZgQxHzQ45rxCEACc2ay4im4U1dkXSCmTpFRVs53bYq2kNp7Of48VqNz2KgCo2zgb9LmJOlAD31PotHumZpIzC5cvZ04ukT1kioAnzGptAU8jKii7FtC7xtXOq6MclQ7OwCWGrxpXSqdCs54UFdUhwRxCzhMsW5YWjHGd9SOvT8eBW0SrIuWaygNifvxEeVUR96FL2MyyqXAek2n1h6pOHKv4yXWwNrLGOMjB4uAXecZ9a7Mj8iO0+ql1F7OD8gFKIECo/LSPzNaO2H+tGrwqXyxj8zWrsi/rxoA+YEIQgACsdjuZslC5zgKaD1VcV+uyyF0WWtPgs5ujTGrZAXNs3z4kLZMJa4htRkRrUkGvBSdjNrspyq6nE1B7Coq1WgwOLBUUpk00NQKAk6jTSidWW+p43NaYy7GOi3nHVzJANcxvpQ8FDUnotOMdl+2e21D6B4LDvB07irtZLYHCo3rK7pvOKfOP225ujcAJAMs2kZPFa5aq03TeWGlD0Tpw8Ny5m6Z0pWrLsHpQlTOzS4hVLmyUuVDSs7zXiGDMqvXhyhwxEguqeAzTe9mB2Ik0FDXOmW/yVKvJ1mYcTwwDpZuJzLRoGNGI99FMZcmW48VbLN/4hSTGkLXdza+einbsvG1kVc3ucfhr6LP7v5QoYzRhDQCQKwkNA3OcWuJaNPdO/qV2uraXnQ3EAMQxNINQ8VpVvxBzGVetz5R8UTDjLTsstltpeOkKOHUaeaoPK1ZsccYy9utToKNOav8AZZMQCqXKFdpmYwA0oST2Uofn3JKWmDjbaMgv+xsibEGA0LTmaCuYJNOGqZXGytpgHGaL+o1OtorEyIxtaM3NLiaUqCaNy4ZOSNl4622zD/Xi/nB+C9DH7ThydTPqzZ8fkG9iklH3EPyDOwKQWhmCp3K+2tzWv7LD4TRlXFVHlZH5ntn7MeT2FAHy0heleIAFp2yxxQt7AsxWi7CyVhb1VHgSssujXFslb4uBkw6TQevf4qu2nZmZwa0UkazStA8NccmVJ6Wld1O+i0SGOoS/8PWCm46Ojinsp1w7Oyf+s3FzYwMq/C9lSHYg7CSdG0ocqnipewWSQOdzjTrr0aOy9rommKtQdK5Gg0U6LH2pbrNQZqeTlsqlHRI3BmKKXtdnyUVcgo5T8rahKUU4gnTKBtPC4AUBcScmipz4kDcNadiq99XRG1rXivOh3SLmULiQMwSMNW0FBw61qF43fUZKCN1k5HPPeOBr8FEJcOqLlHn5KZsxHK3o82yVwY5kdY2YBjNS6RzRQ0A9kaknTKtj2U2EdB0nPGeZYGCleo1yGWmisthu8Dxr3nP4qZjjTc3PrwJRjDtbEQxUCgL+h5whu7eeAqK+VR3qxSuoFTdqr4ZZmSSvIq2J3NtNenJiaGMFO1x7AT7pWco3UUVGVXJmNbYWkSW6Yt9lrsA7GANp4gpex7a26zftWnwqfgouy2WSeUMYDJJI7IDVznZk9W8k6DMrW9juT0WQGS0Bj5syzCSWxgN1aSBV1a1NKUFBqa+kqikjz+5OzYrmFIWdgT1NbsH5JnYE6VkAqpyqCt0Wz9kfJwKtarHKc2t0W39g/wAs0AfKhXi9K8QAK87BzfkyODz5gH4qjK2bDy5SDgQfEU+Czy+01w+41GwvUxBHVV27pdFP2WbJciZ1yQ4MYCaSCpTia0ABRxtJcTQZKiaJS6h0lYaKBu1ncp1jkwEvauD7GCus1pAzOiS2cFZ9XQ+zm2zUXTCvTIEh0qToas42lyw7lgtTjbWsxHC2FhDa5BznPqacaACvUtptctFjW1l1ut18802uEMjxuHuRtbie7t6VB1uCrA05t/AsyfBJeSc5JNlwyP6XIOnLVsdfdjrQuHW4jXgBxKv8+h7D6JVjs7WRhrQAAAABoABQNHUAFznORHV8QFunbMWqVFzsA/Jt7E4XGxjoN7F2XQcwKvcoUGO7LW0augeB2lqsKhtsm1sFp/ZP9EAj5He0gkHIg0I4EbklWHaG6TnK0fbHZ73z/wCVXkk7G1QKxbEzUmc36za/un/9Kup7cts5qeN50Boex2R9a9yUlaocXTs1ywuopqGbJQtjOilAzwXny6Z6KdnUkuXKW3CIYXAkcQK+QXWzTAnIrraLHjGapaJvvsfXDerHioILToR59h6lYPpbQ0lxAAFSSaAAakncFR7NZnRuqBkdacePap2K0Ne3AW4gdajI+Oql5KK+mmSH+JRStIjdj7NPFMnyFh6k9stlpuAS7VC0jNR+J9sdxTpDVlpqEp0qj3HmzStQdD8EuWfJZNmiRwvS2YWnNQlx3aIuetLh05yCTwjY0NY3yLvvDgmO1F9NYWhxo0uGI9VRXyUlegx2Y9IjI6EjtrRa47Sv5FNJtImrFbMQGe4L20SZgcSPIgqo8mbv8rirI44nAueSR0XEYY6n2QKab68MrHjxSt7R6hdMXTS+5yTS7a+DRbMOg3sXRIh9kdiWuw4wUTtY2titP7F/8pUso3aRtbHaB/oyfyFA1swVrKqp7Q3EYjzjB0DqB7pP+0+WnBW6yOqE8dZw4EEAg5Z5jPcRwWF12bNX0ZWApS7LhdLrkFPy7INa4lvsk6Hd1V4Kw3fYg2MZbvJdEakrMWmnR3uKbo4CallB19RVjhzCzmS9uYtbADk7ouH6p0d3Eeq0Gxy1ApvXFmjTOzFK0R163fJG7nbO7CT7TTmx1OLdx6x5ryPaaVn6RoHWQafvA0U6W5dRUe6wlh6ObTu4dnUsWdWJxfUkO7DtPG4dMFtd46TfEKSZfsDd5d2NPxUPDYLO8dJgBOpBwnyTiO7LOBnj73H5rGTfyjpWPH8MmW7VQ098fc+RTS3bRiQYLO1z3niC1o63Hh1BNYYIyaRRYv1nZgeNVKWSyhlScyeqncBuClTlLoiePHDunY1ssTsI5zNx1ppXqSLZJknsx3qvX/eIjjc4mgAJQ14Ml8mbcoF4YpMA7+xTEN+P/wANiY2r5JGhjaZkuJwU7ahVK8IDaKSj2nk5b9ch4aLS9gtmDFFGZc3sBI4MLySQP1qOoSvRlj4wSOSGS5yl4Ju4LtNnskUbgA5jGtdhNRiA6RB351Nd9Sk2e1/5uOPi1zz918TR/M7wUnbX0FFUdmrVzt8zDdDHHEO3GHu/iLh91RBXP9BTdQ/U22PQdiUvGaBersOMExvxtbNOOMUg8WFPkmVgcCCKgggjiDqEAfN9hlzP4/G5TkGaib5sf0aeWM6xOwnjh9x3eC38BPLttNQFztcXTOjatElzPFK+jmlBn1fIpxAKhOGwKbce0VSl0zN74sD/AKcC5pDadE0NMsiK6VqVbtn7fSjD3fJTzrGHijgHDzUfatlj7UJ66E+hUyny2VGPHROxUcErmVEXTbnVLJGlkjdQd4+s3iFO2eUFZbNdHB9irq2q6w3ePq+OfqpKKi7sAUPHZosrSpHGKKgXr2JyXBMbVaQ0EpNJCtsbW6cALJ9rLyktkvMQdIA9IjQkbieA9VfrdA+1DC0lkZ1ePaI4R/8A2Om6u53dmz8FmYMLA3gB7Tj1nUnyTxqnyYT1xIbZXZMWeJjpADLTC3eGAjM57zU9ladtsssAjYAMqJETamp18gOA+aVM7JbuV9sxqvwojL1toY173eywFx7GAuPoqnyLRulnmmfm6SQV7ek93nIEvlNvLm7JgBzmcGfdHSefID7yn+RS6sFnjcRm7FIfvno/wtZ4rTBHq/kxzPuvg1kIQhdJzghCEAZNy07GPkaLbZwedjbhkDdXR9m+meXCqzW4L1xjXpN1HHdUdS+oJoQ4EHQrHdsOS0RWkWqzt6JLjIwVzxA1eynvVNab92eSiUbRcJUxldl4A5aFWCzuqqebKW56j6w9DwKkbFeLma5hcrlx6Z1KHLtFpZZ94TiJncfIqNsV7NO9S8Voa7eEnT0Ha2cbZd3ODMZjRwyIPEVUW6KeM/o3SDi2le9pPorE1g3Ej8daX0uIPkk4FKbREw2p9M4pB90/Bd455Cco394AHmU++kuHujxQ60u4JcfuPl9jgIZTrhb4uPwA816bsZrIcfU7T90ZHvTW3Xm9gPQkceDWEn5KgX9tFeLqtZZ5omnKvNOc49lBhB8UlFXr9xtui8XxtPBBRpIL3GjGNzc49Q4dZyCbQWovOJxzO4aNB3DietZxcWydtNpZM+GSlek6RzWuzBFemcR14LQbC803ZJzi7SCMkosmYjkvZDkmjJl5aZ6D8eStr4MyA202cFrs4ANHslaWu4NNGyfwuLqcWBaLsVdgihFBQUAaODWigHcAFCXLcT5iC4UjBrTee1XuGINaANAuuCqKRyzdsWhCFRAIQhAAkyRhwoRUJSEAVa+diWSEvj6Ljw39u496o97bKTRk0b4aHuOnj3LYUh8QOoBUyipbKjJx0YBLMWOwyYmHcS0tb2Y6Ur1EqQitbxo4961217Nwv92leCg7Vydxn2MuzL0XNL035WdUfVfmRn8192lubHNPaD55pDOUKdn6WEHra4+hBVstPJw/c4+PzBUZaeTqc+8afZB88lKwzRbzYmRJ5TBujd+81OIuUptM43/w/NcJuSp5NavB6gEtnJjJxf4NVfTkQ8kBcnKM3dG/+H5pnaeU4jJkXiQPQFScXJi7g/xaPgndm5JRXpNJ7XH4UVLHIl5Y+CoRbTWq1yBo6LK9IMG7g5x9BSqt8LQxoGnr4KyWDk/DGhtcLRuGQ/561N2PZaGP3anrVrEiHmbKbZLFLIaMae06eCst1bIhpDpTicrHHC1ugAS1oopaMnJvYmOMNFAKBKQhUSCEIQAIQhAAhCEACEIQAIQhAAhCEAeURRCEAeoQhAAhCEACEIQAIQhAAhCEAf/Z">
            <a:extLst>
              <a:ext uri="{FF2B5EF4-FFF2-40B4-BE49-F238E27FC236}">
                <a16:creationId xmlns:a16="http://schemas.microsoft.com/office/drawing/2014/main" id="{73603051-10C2-9D55-7096-A122C4F259DA}"/>
              </a:ext>
            </a:extLst>
          </p:cNvPr>
          <p:cNvSpPr>
            <a:spLocks noChangeAspect="1" noChangeArrowheads="1"/>
          </p:cNvSpPr>
          <p:nvPr/>
        </p:nvSpPr>
        <p:spPr bwMode="auto">
          <a:xfrm>
            <a:off x="1831975" y="7938"/>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sp>
        <p:nvSpPr>
          <p:cNvPr id="3" name="AutoShape 6" descr="data:image/jpeg;base64,/9j/4AAQSkZJRgABAQAAAQABAAD/2wCEAAkGBhQSERUUEhQVFBUUFxgWFxgXFBcXFxgXFBcYFRgUFRUXHCYfFxkkHBUVHy8gJCcpLCwsFR4xNTAqNSYrLCkBCQoKDgwOGg8PGiwkHB8sLCwsLCwsKSosKSwpLywsLCwsLCksLCwsLCwsLCksLCwpLCwpLCwsLCwpLCwsKSwpLP/AABEIAScAqwMBIgACEQEDEQH/xAAcAAABBQEBAQAAAAAAAAAAAAAAAgQFBgcDAQj/xABKEAABAwEFAwkEBQoFAgcAAAABAAIDEQQFEiExBkFRBxMiYXGBkaGxMkLB0RRScoLwIyUzYnOSorKz4RUkY8LxCIMXNUNTdNLi/8QAGgEAAwEBAQEAAAAAAAAAAAAAAAECAwQFBv/EACsRAAICAgIBAwIGAwEAAAAAAAABAhEDMRIhQQQyURNhIlJxkbHwFKHhBf/aAAwDAQACEQMRAD8A3FCEIAEIQgAQhcpLS0ZVqeAzPfw70AdULg2RztKDtzPgMvNIlla325KdVQP7oAdIVVv29RpE91ftOHqqnbLPO45yOHCr3ZKeSFdGq1XtVlb9jLQ5mL6SOzFJVQZumcOoJjX7bwjkhcjcELIrru22n9HOTTdzzwe4Oy81IMvq2wmj3PqPrUd4HOqaYcjTUKhw7eSs/SMB7qeimrBtxBJk4mM9enimOyxISIZ2uFWkEcQUtAwQhCABCEIAEIQgAQhCAI28rcQcDcqAFxGvS0a3rNDnuHbURs15Nj3Au3CuVes7z2eKXelWyvAy5zDQ13gYSOqtB58VUL5vF8cws7Gh87vdr0Q2lcchHstpU01VvpdGW32WEXhPKaNr2NHrT4plbbUyN2B7gX0qWggkDSrjXCwbqkpnJaZomkzOa+MMzo8xta4kezHGMzSoqanPVQts2wsj3A1MZpTEYCB2VAJpoM+Cx+mn2zTm/A9te0EDXYXGhoekMRFRuyFDpSoJXC23nWJz4p4ZQwBzg1xa9rSQMRBOYqR4qu2+22N5xC0xl1c8TR6udXy8VxhgY+vM2izdKmhaHAD6ofQF3AuxU7aENRRL7LtdO1s8sYY2MUpk6hzplk85VzCirTa3MeSWOGedQ4+DhUKK/wAELRiwykgZPErpHH77Xkg9mSVZILY40gNreet8xA3ey51PFLihFhu3bFrRhayOp3uxOPlp4LpNegeaveCOqhHlUhVqG7jE5wtDWh4HRLHsc9rgcgWxk4SaiuKgoeK9fbhHk4vd10joM97S3PLdUZlFUFFuszmO9lwd1VHpqi0XQx2raHiMiqnM4BrZGuqx1c8OEjC4NOJteJGYJTmzX5LHTC4OH1XnE05Vydq3KnyKpP5CibhbPZDjhcXMGrerrG8diu9wbRNtLRudvHZrTxHiFUbnvyO0NJb0XNNHsOrT3ZEcCEuyODJw6PQuplpiOTgOyhr1mm40sE6ZoaElhyCUpNAQhCABCEIAEEqu7Y7c2e7YsUxq91ebibTG8/7W8XHLtOSpmzG1NptzZLXO7m4iXRwQsqGBrBillcdXuoMAJyrjoAgCc2q2haJKDNoyJ6+NN46lBWKeB03PNNHkYXZ1B01rmDkPkoK87biJqoOWShqCQerJQ8h2f4nJfc0uZzXgggEHvUbLdsf1QqZBfsrBmajr18QnTdrXb8Q8D8vRCzQZlP0GaKuuiYtMDGVrAx4J1xPGEU0FSe2tf7M23ZYpuiWiJx+uGuYa9Z0UbNthT3m/eZ8QB6plLtEw+7Afvuaf6io5nBrZIW7ZRsLsJDo6+yWue1ruwg08R20Xa6bjiJpK59Ro173Bjq5e0Dh4a61TWzbcuazm6NLPqmbE0dgeDTuSY9qGbo2D/vUHgAEhUyz2K6gR+SjjY0AmjSxo6ORIpSu7rTS0XaHHOvY0EuPYB81H2Xa9rf8A2QOuQn/cpKz7cQUo/A8fVwyOB7hUFTRSjIZ22FxGADC0ZYQQXGmgJGTMz7OtTodV2suy9peARGWNrXFJ+TbwFMWZAHAEp9JynMYKQRYfssZGPEVPkoO27Y2qc9EUJ4DE495y8lE5wW2dWH0mbK/wono7JBY6yyyhzi3CSCWRnfT67zloMPeuVzbewutsUTgQ1zg0OoAGuOTQQMgDkKDIZddIafY60SxiSYOzca4ia0w9E57vb8lVLfYDES3RzfVUsvijSXoZQTk+0j6oaaheqq7IbYRTxsY54bI4NwtcaF+Jge0tr7RLToM6tdwVqWpxtUCEIQIFFbT7QMsVmknkzDBkN7nHRo/GgKlVmPLlIeYgYDk4yEjiQ1oH858UAYjfl9S2yd80zsckhr1D6rGjc0aAfGq2aOEQWXm2+zDC2EdbnEYz2mrj94rELMWh7S6uEObiprQEV8qrab2tzH2ZhZ7MrnSeuXcHMH3UpPjFs2wR55FHy2Vm1OqUwkFE9tDkxkcvLlNs+rx4VEbypE0ADWuxAl1chTKmWedR3gdVUt4XB7xliyAroBWnxO4V8k4fBOdfh3SWxjao1HyQKZntDC8hmYAGdS4HjQljD1ZtGiMqbl2c3Hpo+fljjN2mQrbIU4isBUpG5nvV7l0D27lEszWka4/SRe5IZQWJWO6NnI3kc4+g6imdleFKwWgblxy9RJs93B6PCo9Lv5Ljd+z13sAq0OPE1Pqpy7HWdrxgY3ubn3ZfjJVa7bM00xOVmsIjZ7JzpWu9deKTl4SOT1EOKauT/gf7URSPjGEYWUNcvA07/NUW9dkWzsYAKOfO9zn6uDC+JhaBvpzwdT9U8Vq7RjipxCqNoDWxyYnOaInkuc32gyRo6YDSdHsYSOFQulxV2zzsOZ/TcEtP9/66KTfVyMkhc1nRBZHzVNBgGJjhXOtS8H9Ut3lL5NuV97XNs1vcXMJDWTOPSYTo2V3vN/W1G+ozDW97/b9HErnYJQwmOzhhILZSC6R8mRaecj5xlDVoDMnArLdD+D4qk09HDni4yp7Psdrqr1Ujkpv189ijbIauYMNTqQ3IE92XcrumYAsy5a6YbLXe6Ufws+S01ZTy9y4YrI7/AFHj+AfJJgjI70ukir25g/juK63btRLEGsfV8bRQDQtqdQfKnABTF22kObxBRa9lWSCsZwO4HNvzHn2KG01TNYSlCSlDaLLcDIbRZpHBzS6U4Gk6x4AH1cPdq5zAf1WuUGyxvfKIw04y4MDTkcROHCa6UOXUq2657TZyXsxDDq+N1deIGo7RRPrr23kjtDJpWNlLRQ+4T0SzFiFRjAIoaatHWsp4FJLiejg/9KUXNz86/Wv4LFbWRss+EhofoQcHOB4IxA6vFCHDPCKbnVaRXZU4vXaaGYh4D2P9l1QCHBtML6tPtU6JyzoDrVRlpvBtOiQSspY5c6SOyPqcUsLk32/HkU4dLdw3fBOHnojLyUUy3CuafWq3RUZgc4nD0qigDqnIcRSi0lF2jz4ZI03Z6GpTQmrLYEuO0iuqHFijOJKWQguAUs6MNAKgbPaQCDVSlpvhhbhbUnwHmvNy458ukz3vS+ogodtFluybohTNikbiBdnu686b/DwCqezV7QnozSthGoc4OI7OiDn4KctO2F2wggOltTqZYW82zxdQ+q0w48l2L1GfH87/ALvX+zR9mrZia9m+N2Ejq3eSru2dt+hSc7jaBICMGRc4nUYDq3yWaW/lGmkfihBiOgcyjZC3c18gADtPqBQVpFotBMj3Gh9p7na/blkPkSvUqUl0eG8mLFkc07vxXX7/APDhft8mWR7q1e81OnR3AZUGQoABQADqomtx3C+d4AFAM3EjIDiflvVh2U2VgtLiOfBwAFwaCSQTToudllxAOoV3ksMcLAyJoa0eJPFx1J61DksapbOSc5ZZcpE5ycQBnRaKNaKDsGXwWgKkbAs38Wk/xO+Su61j3FGL2Cyf/qCb/l7L+1f/AE1rCyvl/H+Vs37c/wBNybEZDdNrwmie3ltNgbhZqfTiaeihMVFHyyYiSd6hRsq6HMt4vecTnEnt07OCX/i7/eIeP12hx/f9rcNCmNUK0qJH/wBPjOsWHrZIR5PDvUIbLGffe3tjBHiH18kxa1LDFQiQmZFU4JWkV95kjTTr6BHmj6K2gPOwmu6rgR24gB1pgWJJYgB6+AD34z2SNPdrqkYRxH71fRNg48KpWI/8o6CzvjH1h3E/JdWyAn2vJyZOfxCVHPT4pdDtkgHRgEu5zLgwEa76uFMqryO9426RF32pKDvDW1/iS7LZ8YyII3jf3BMrZGK4hSh4CgHUlYD0bTSj9GyKPrbGHO/elxEdxCZT3i97qykvI3uJJA4AurRc2uP1h4f2SzKfeAcOrd4aJsRKbO3t9HtDJWHoVo8cAcj+OparapsWaxaMAOy9l4I7+B/G9aTs3eRlsrSfaaMB7WgCvhRc+WPk0i/BpmwbMh9gerlclUth2Ub9xvmKq2raHtRMtsFln/UGP8lZzwtHrFJ8lqazD/qCb+boTwtTP6UyoRgskuSapb3JCSA9SmNqhgCVj4JiFCNe4QkBpOpSg0JiFVCU1y8B4Ir1oAU55KSW8T5pNUN7gkM9FPwSUsBu8IDq5V8KDzA+K6MgPDxJ+SQD+yva2lMnNGR0yOlcs8yp+O5xamFxo0NbSjW6aZ1J6uqnBRdnu1+EFwLRw3045qwWe3xwxERvdVwzDgAfUjdw71jKXwbRj8mf2mz828jwzHqiOQjr8/RSd6OEhJJodc20J+9XPvChyynzWqdrsyaHRjGE4ftdhbn6V8Va9jbR0ZG8SHDvyVVsc2dD/wAhTeyJpLh7vB1Pkoye1jjs+gNim0b91n8oKtCrexzeiexn8jVZFcfaglsFmfL+PzZH1WmP+nKPitMWbcvg/Njf/kR/yyKhHzsUIIXiAPUtoSAlsbVAhQPBLbTevCaZDVeAV/GqYhbn8EmnFKLdwzPVuQYjqSB6+CVjoSBXRKwdnr/YJxZLA+T2GF3XuVhu7k/nloXUaPxuUSnGO2VGEpaRVw38BP7HDmCaD7R+Cv1i5MmimI1UzDsKxujB4Lnl6iPg3j6eXkpDLWwMoAS761DXPcKmqhrea50PcP7lam/Y4cK8NR5Cii7x2HNK081McsTSWGRlrpdx09FwkFCrTeuzGCpzB6/xVVqZuVN49F0xmpaOWUXHYhj86jUa9YVg2fdS0s/WJ/2n5quxKbuR35WI/VfTxBA9QjJ7WKOz6Q2O/Rk9nkAFYlX9j20iParArWglsFnPLwPzX/34v9y0ZULlrgx3W4cJYj5lMR81OXi9cM14gD0JYkXNe1QAsZpxDG5xowVcdKbgm0YqacclfdnbhGEY6Z6tGn3jq70WeTJwRcMbmyDu/ZmWU0qBxDc/GmXiVb7m5OoxnL0zwOnlqrVdl3AAAAAdSm7PZgFyfVnI6lijHZG2C42MADGAU0yAA7ApaKxJ1ExOWALLjezW60cIbJxTtsAXrUuqpJIltsSYBvCS6yt4LrjQ4p9CtlV2mukGM0bx3LB78gLJiKfjq6l9M2mIOFFgvKbd/NWjt8x+PVXi6nXyZ5e4lN0KmLlmpKz7TSO4jL1UM4pxZHnE2hoa5Hr3LskrRyrZ9W7JD8ke0qcUJsm38gO1TaoHsFTeVtwF2SOdo10Z/jHzVyVE5bP/ACef7cP9ZgQxHzQ45rxCEACc2ay4im4U1dkXSCmTpFRVs53bYq2kNp7Of48VqNz2KgCo2zgb9LmJOlAD31PotHumZpIzC5cvZ04ukT1kioAnzGptAU8jKii7FtC7xtXOq6MclQ7OwCWGrxpXSqdCs54UFdUhwRxCzhMsW5YWjHGd9SOvT8eBW0SrIuWaygNifvxEeVUR96FL2MyyqXAek2n1h6pOHKv4yXWwNrLGOMjB4uAXecZ9a7Mj8iO0+ql1F7OD8gFKIECo/LSPzNaO2H+tGrwqXyxj8zWrsi/rxoA+YEIQgACsdjuZslC5zgKaD1VcV+uyyF0WWtPgs5ujTGrZAXNs3z4kLZMJa4htRkRrUkGvBSdjNrspyq6nE1B7Coq1WgwOLBUUpk00NQKAk6jTSidWW+p43NaYy7GOi3nHVzJANcxvpQ8FDUnotOMdl+2e21D6B4LDvB07irtZLYHCo3rK7pvOKfOP225ujcAJAMs2kZPFa5aq03TeWGlD0Tpw8Ny5m6Z0pWrLsHpQlTOzS4hVLmyUuVDSs7zXiGDMqvXhyhwxEguqeAzTe9mB2Ik0FDXOmW/yVKvJ1mYcTwwDpZuJzLRoGNGI99FMZcmW48VbLN/4hSTGkLXdza+einbsvG1kVc3ucfhr6LP7v5QoYzRhDQCQKwkNA3OcWuJaNPdO/qV2uraXnQ3EAMQxNINQ8VpVvxBzGVetz5R8UTDjLTsstltpeOkKOHUaeaoPK1ZsccYy9utToKNOav8AZZMQCqXKFdpmYwA0oST2Uofn3JKWmDjbaMgv+xsibEGA0LTmaCuYJNOGqZXGytpgHGaL+o1OtorEyIxtaM3NLiaUqCaNy4ZOSNl4622zD/Xi/nB+C9DH7ThydTPqzZ8fkG9iklH3EPyDOwKQWhmCp3K+2tzWv7LD4TRlXFVHlZH5ntn7MeT2FAHy0heleIAFp2yxxQt7AsxWi7CyVhb1VHgSssujXFslb4uBkw6TQevf4qu2nZmZwa0UkazStA8NccmVJ6Wld1O+i0SGOoS/8PWCm46Ojinsp1w7Oyf+s3FzYwMq/C9lSHYg7CSdG0ocqnipewWSQOdzjTrr0aOy9rommKtQdK5Gg0U6LH2pbrNQZqeTlsqlHRI3BmKKXtdnyUVcgo5T8rahKUU4gnTKBtPC4AUBcScmipz4kDcNadiq99XRG1rXivOh3SLmULiQMwSMNW0FBw61qF43fUZKCN1k5HPPeOBr8FEJcOqLlHn5KZsxHK3o82yVwY5kdY2YBjNS6RzRQ0A9kaknTKtj2U2EdB0nPGeZYGCleo1yGWmisthu8Dxr3nP4qZjjTc3PrwJRjDtbEQxUCgL+h5whu7eeAqK+VR3qxSuoFTdqr4ZZmSSvIq2J3NtNenJiaGMFO1x7AT7pWco3UUVGVXJmNbYWkSW6Yt9lrsA7GANp4gpex7a26zftWnwqfgouy2WSeUMYDJJI7IDVznZk9W8k6DMrW9juT0WQGS0Bj5syzCSWxgN1aSBV1a1NKUFBqa+kqikjz+5OzYrmFIWdgT1NbsH5JnYE6VkAqpyqCt0Wz9kfJwKtarHKc2t0W39g/wAs0AfKhXi9K8QAK87BzfkyODz5gH4qjK2bDy5SDgQfEU+Czy+01w+41GwvUxBHVV27pdFP2WbJciZ1yQ4MYCaSCpTia0ABRxtJcTQZKiaJS6h0lYaKBu1ncp1jkwEvauD7GCus1pAzOiS2cFZ9XQ+zm2zUXTCvTIEh0qToas42lyw7lgtTjbWsxHC2FhDa5BznPqacaACvUtptctFjW1l1ut18802uEMjxuHuRtbie7t6VB1uCrA05t/AsyfBJeSc5JNlwyP6XIOnLVsdfdjrQuHW4jXgBxKv8+h7D6JVjs7WRhrQAAAABoABQNHUAFznORHV8QFunbMWqVFzsA/Jt7E4XGxjoN7F2XQcwKvcoUGO7LW0augeB2lqsKhtsm1sFp/ZP9EAj5He0gkHIg0I4EbklWHaG6TnK0fbHZ73z/wCVXkk7G1QKxbEzUmc36za/un/9Kup7cts5qeN50Boex2R9a9yUlaocXTs1ywuopqGbJQtjOilAzwXny6Z6KdnUkuXKW3CIYXAkcQK+QXWzTAnIrraLHjGapaJvvsfXDerHioILToR59h6lYPpbQ0lxAAFSSaAAakncFR7NZnRuqBkdacePap2K0Ne3AW4gdajI+Oql5KK+mmSH+JRStIjdj7NPFMnyFh6k9stlpuAS7VC0jNR+J9sdxTpDVlpqEp0qj3HmzStQdD8EuWfJZNmiRwvS2YWnNQlx3aIuetLh05yCTwjY0NY3yLvvDgmO1F9NYWhxo0uGI9VRXyUlegx2Y9IjI6EjtrRa47Sv5FNJtImrFbMQGe4L20SZgcSPIgqo8mbv8rirI44nAueSR0XEYY6n2QKab68MrHjxSt7R6hdMXTS+5yTS7a+DRbMOg3sXRIh9kdiWuw4wUTtY2titP7F/8pUso3aRtbHaB/oyfyFA1swVrKqp7Q3EYjzjB0DqB7pP+0+WnBW6yOqE8dZw4EEAg5Z5jPcRwWF12bNX0ZWApS7LhdLrkFPy7INa4lvsk6Hd1V4Kw3fYg2MZbvJdEakrMWmnR3uKbo4CallB19RVjhzCzmS9uYtbADk7ouH6p0d3Eeq0Gxy1ApvXFmjTOzFK0R163fJG7nbO7CT7TTmx1OLdx6x5ryPaaVn6RoHWQafvA0U6W5dRUe6wlh6ObTu4dnUsWdWJxfUkO7DtPG4dMFtd46TfEKSZfsDd5d2NPxUPDYLO8dJgBOpBwnyTiO7LOBnj73H5rGTfyjpWPH8MmW7VQ098fc+RTS3bRiQYLO1z3niC1o63Hh1BNYYIyaRRYv1nZgeNVKWSyhlScyeqncBuClTlLoiePHDunY1ssTsI5zNx1ppXqSLZJknsx3qvX/eIjjc4mgAJQ14Ml8mbcoF4YpMA7+xTEN+P/wANiY2r5JGhjaZkuJwU7ahVK8IDaKSj2nk5b9ch4aLS9gtmDFFGZc3sBI4MLySQP1qOoSvRlj4wSOSGS5yl4Ju4LtNnskUbgA5jGtdhNRiA6RB351Nd9Sk2e1/5uOPi1zz918TR/M7wUnbX0FFUdmrVzt8zDdDHHEO3GHu/iLh91RBXP9BTdQ/U22PQdiUvGaBersOMExvxtbNOOMUg8WFPkmVgcCCKgggjiDqEAfN9hlzP4/G5TkGaib5sf0aeWM6xOwnjh9x3eC38BPLttNQFztcXTOjatElzPFK+jmlBn1fIpxAKhOGwKbce0VSl0zN74sD/AKcC5pDadE0NMsiK6VqVbtn7fSjD3fJTzrGHijgHDzUfatlj7UJ66E+hUyny2VGPHROxUcErmVEXTbnVLJGlkjdQd4+s3iFO2eUFZbNdHB9irq2q6w3ePq+OfqpKKi7sAUPHZosrSpHGKKgXr2JyXBMbVaQ0EpNJCtsbW6cALJ9rLyktkvMQdIA9IjQkbieA9VfrdA+1DC0lkZ1ePaI4R/8A2Om6u53dmz8FmYMLA3gB7Tj1nUnyTxqnyYT1xIbZXZMWeJjpADLTC3eGAjM57zU9ladtsssAjYAMqJETamp18gOA+aVM7JbuV9sxqvwojL1toY173eywFx7GAuPoqnyLRulnmmfm6SQV7ek93nIEvlNvLm7JgBzmcGfdHSefID7yn+RS6sFnjcRm7FIfvno/wtZ4rTBHq/kxzPuvg1kIQhdJzghCEAZNy07GPkaLbZwedjbhkDdXR9m+meXCqzW4L1xjXpN1HHdUdS+oJoQ4EHQrHdsOS0RWkWqzt6JLjIwVzxA1eynvVNab92eSiUbRcJUxldl4A5aFWCzuqqebKW56j6w9DwKkbFeLma5hcrlx6Z1KHLtFpZZ94TiJncfIqNsV7NO9S8Voa7eEnT0Ha2cbZd3ODMZjRwyIPEVUW6KeM/o3SDi2le9pPorE1g3Ej8daX0uIPkk4FKbREw2p9M4pB90/Bd455Cco394AHmU++kuHujxQ60u4JcfuPl9jgIZTrhb4uPwA816bsZrIcfU7T90ZHvTW3Xm9gPQkceDWEn5KgX9tFeLqtZZ5omnKvNOc49lBhB8UlFXr9xtui8XxtPBBRpIL3GjGNzc49Q4dZyCbQWovOJxzO4aNB3DietZxcWydtNpZM+GSlek6RzWuzBFemcR14LQbC803ZJzi7SCMkosmYjkvZDkmjJl5aZ6D8eStr4MyA202cFrs4ANHslaWu4NNGyfwuLqcWBaLsVdgihFBQUAaODWigHcAFCXLcT5iC4UjBrTee1XuGINaANAuuCqKRyzdsWhCFRAIQhAAkyRhwoRUJSEAVa+diWSEvj6Ljw39u496o97bKTRk0b4aHuOnj3LYUh8QOoBUyipbKjJx0YBLMWOwyYmHcS0tb2Y6Ur1EqQitbxo4961217Nwv92leCg7Vydxn2MuzL0XNL035WdUfVfmRn8192lubHNPaD55pDOUKdn6WEHra4+hBVstPJw/c4+PzBUZaeTqc+8afZB88lKwzRbzYmRJ5TBujd+81OIuUptM43/w/NcJuSp5NavB6gEtnJjJxf4NVfTkQ8kBcnKM3dG/+H5pnaeU4jJkXiQPQFScXJi7g/xaPgndm5JRXpNJ7XH4UVLHIl5Y+CoRbTWq1yBo6LK9IMG7g5x9BSqt8LQxoGnr4KyWDk/DGhtcLRuGQ/561N2PZaGP3anrVrEiHmbKbZLFLIaMae06eCst1bIhpDpTicrHHC1ugAS1oopaMnJvYmOMNFAKBKQhUSCEIQAIQhAAhCEACEIQAIQhAAhCEAeURRCEAeoQhAAhCEACEIQAIQhAAhCEAf/Z">
            <a:extLst>
              <a:ext uri="{FF2B5EF4-FFF2-40B4-BE49-F238E27FC236}">
                <a16:creationId xmlns:a16="http://schemas.microsoft.com/office/drawing/2014/main" id="{F9CDF4C2-7FC0-E37B-DAE3-29F900A0D0A6}"/>
              </a:ext>
            </a:extLst>
          </p:cNvPr>
          <p:cNvSpPr>
            <a:spLocks noChangeAspect="1" noChangeArrowheads="1"/>
          </p:cNvSpPr>
          <p:nvPr/>
        </p:nvSpPr>
        <p:spPr bwMode="auto">
          <a:xfrm>
            <a:off x="1984375" y="160338"/>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sp>
        <p:nvSpPr>
          <p:cNvPr id="14" name="Rectangle 2">
            <a:extLst>
              <a:ext uri="{FF2B5EF4-FFF2-40B4-BE49-F238E27FC236}">
                <a16:creationId xmlns:a16="http://schemas.microsoft.com/office/drawing/2014/main" id="{2946972B-5472-DEA1-9D46-FAB610DE742C}"/>
              </a:ext>
            </a:extLst>
          </p:cNvPr>
          <p:cNvSpPr>
            <a:spLocks noGrp="1" noChangeArrowheads="1"/>
          </p:cNvSpPr>
          <p:nvPr>
            <p:ph type="title"/>
          </p:nvPr>
        </p:nvSpPr>
        <p:spPr>
          <a:xfrm>
            <a:off x="0" y="2008096"/>
            <a:ext cx="12191999" cy="1143000"/>
          </a:xfrm>
        </p:spPr>
        <p:txBody>
          <a:bodyPr>
            <a:normAutofit fontScale="90000"/>
          </a:bodyPr>
          <a:lstStyle/>
          <a:p>
            <a:pPr algn="ctr"/>
            <a:br>
              <a:rPr lang="en-AU" sz="500" b="1" dirty="0">
                <a:latin typeface="Euphemia" pitchFamily="34" charset="0"/>
              </a:rPr>
            </a:br>
            <a:br>
              <a:rPr lang="en-AU" sz="500" b="1" dirty="0">
                <a:latin typeface="Euphemia" pitchFamily="34" charset="0"/>
              </a:rPr>
            </a:br>
            <a:br>
              <a:rPr lang="en-AU" sz="500" b="1" dirty="0">
                <a:latin typeface="Euphemia" pitchFamily="34" charset="0"/>
              </a:rPr>
            </a:br>
            <a:br>
              <a:rPr lang="en-AU" sz="500" b="1" dirty="0">
                <a:latin typeface="Euphemia" pitchFamily="34" charset="0"/>
              </a:rPr>
            </a:br>
            <a:br>
              <a:rPr lang="en-AU" sz="500" b="1" dirty="0">
                <a:solidFill>
                  <a:schemeClr val="tx1"/>
                </a:solidFill>
                <a:latin typeface="Euphemia" pitchFamily="34" charset="0"/>
              </a:rPr>
            </a:br>
            <a:br>
              <a:rPr lang="en-AU" sz="500" b="1" dirty="0">
                <a:solidFill>
                  <a:schemeClr val="tx1"/>
                </a:solidFill>
                <a:latin typeface="Euphemia" pitchFamily="34" charset="0"/>
              </a:rPr>
            </a:br>
            <a:br>
              <a:rPr lang="en-AU" sz="500" b="1" dirty="0">
                <a:solidFill>
                  <a:schemeClr val="tx1"/>
                </a:solidFill>
                <a:latin typeface="Euphemia" pitchFamily="34" charset="0"/>
              </a:rPr>
            </a:br>
            <a:br>
              <a:rPr lang="en-AU" sz="500" b="1" dirty="0">
                <a:solidFill>
                  <a:schemeClr val="tx1"/>
                </a:solidFill>
                <a:latin typeface="Euphemia" pitchFamily="34" charset="0"/>
              </a:rPr>
            </a:br>
            <a:br>
              <a:rPr lang="en-AU" sz="500" b="1" dirty="0">
                <a:solidFill>
                  <a:schemeClr val="tx1"/>
                </a:solidFill>
                <a:latin typeface="Euphemia" pitchFamily="34" charset="0"/>
              </a:rPr>
            </a:br>
            <a:br>
              <a:rPr lang="en-AU" sz="500" b="1" dirty="0">
                <a:solidFill>
                  <a:schemeClr val="tx1"/>
                </a:solidFill>
                <a:latin typeface="Euphemia" pitchFamily="34" charset="0"/>
              </a:rPr>
            </a:br>
            <a:br>
              <a:rPr lang="en-AU" sz="500" b="1" dirty="0">
                <a:solidFill>
                  <a:schemeClr val="tx1"/>
                </a:solidFill>
                <a:latin typeface="Euphemia" pitchFamily="34" charset="0"/>
              </a:rPr>
            </a:br>
            <a:br>
              <a:rPr lang="en-AU" sz="500" b="1" dirty="0">
                <a:solidFill>
                  <a:schemeClr val="tx1"/>
                </a:solidFill>
                <a:latin typeface="Euphemia" pitchFamily="34" charset="0"/>
              </a:rPr>
            </a:br>
            <a:br>
              <a:rPr lang="en-AU" sz="500" b="1" dirty="0">
                <a:solidFill>
                  <a:schemeClr val="tx1"/>
                </a:solidFill>
                <a:latin typeface="Euphemia" pitchFamily="34" charset="0"/>
              </a:rPr>
            </a:br>
            <a:br>
              <a:rPr lang="en-AU" sz="500" b="1" dirty="0">
                <a:solidFill>
                  <a:schemeClr val="tx1"/>
                </a:solidFill>
                <a:latin typeface="Euphemia" pitchFamily="34" charset="0"/>
              </a:rPr>
            </a:br>
            <a:br>
              <a:rPr lang="en-AU" sz="3200" b="1" u="sng" dirty="0">
                <a:solidFill>
                  <a:schemeClr val="tx1"/>
                </a:solidFill>
                <a:latin typeface="Euphemia" pitchFamily="34" charset="0"/>
              </a:rPr>
            </a:br>
            <a:br>
              <a:rPr lang="en-AU" sz="500" b="1" u="sng" dirty="0">
                <a:solidFill>
                  <a:schemeClr val="tx1"/>
                </a:solidFill>
                <a:latin typeface="Euphemia" pitchFamily="34" charset="0"/>
              </a:rPr>
            </a:br>
            <a:br>
              <a:rPr lang="en-AU" sz="500" b="1" u="sng" dirty="0">
                <a:solidFill>
                  <a:schemeClr val="tx1"/>
                </a:solidFill>
                <a:latin typeface="Euphemia" pitchFamily="34" charset="0"/>
              </a:rPr>
            </a:br>
            <a:br>
              <a:rPr lang="en-AU" sz="500" b="1" u="sng" dirty="0">
                <a:solidFill>
                  <a:schemeClr val="tx1"/>
                </a:solidFill>
                <a:latin typeface="Euphemia" pitchFamily="34" charset="0"/>
              </a:rPr>
            </a:br>
            <a:br>
              <a:rPr lang="en-AU" sz="500" b="1" u="sng" dirty="0">
                <a:solidFill>
                  <a:schemeClr val="tx1"/>
                </a:solidFill>
                <a:latin typeface="Euphemia" pitchFamily="34" charset="0"/>
              </a:rPr>
            </a:br>
            <a:br>
              <a:rPr lang="en-AU" sz="500" b="1" u="sng" dirty="0">
                <a:solidFill>
                  <a:schemeClr val="tx1"/>
                </a:solidFill>
                <a:latin typeface="Euphemia" pitchFamily="34" charset="0"/>
              </a:rPr>
            </a:br>
            <a:br>
              <a:rPr lang="en-AU" sz="500" b="1" u="sng" dirty="0">
                <a:solidFill>
                  <a:schemeClr val="tx1"/>
                </a:solidFill>
                <a:latin typeface="Euphemia" pitchFamily="34" charset="0"/>
              </a:rPr>
            </a:br>
            <a:br>
              <a:rPr lang="en-AU" sz="500" b="1" u="sng" dirty="0">
                <a:solidFill>
                  <a:schemeClr val="tx1"/>
                </a:solidFill>
                <a:latin typeface="Euphemia" pitchFamily="34" charset="0"/>
              </a:rPr>
            </a:br>
            <a:br>
              <a:rPr lang="en-AU" sz="500" b="1" u="sng" dirty="0">
                <a:solidFill>
                  <a:schemeClr val="tx1"/>
                </a:solidFill>
                <a:latin typeface="Euphemia" pitchFamily="34" charset="0"/>
              </a:rPr>
            </a:br>
            <a:br>
              <a:rPr lang="en-AU" sz="500" b="1" u="sng" dirty="0">
                <a:solidFill>
                  <a:schemeClr val="tx1"/>
                </a:solidFill>
                <a:latin typeface="Euphemia" pitchFamily="34" charset="0"/>
              </a:rPr>
            </a:br>
            <a:br>
              <a:rPr lang="en-AU" sz="500" b="1" u="sng" dirty="0">
                <a:solidFill>
                  <a:schemeClr val="tx1"/>
                </a:solidFill>
                <a:latin typeface="Euphemia" pitchFamily="34" charset="0"/>
              </a:rPr>
            </a:br>
            <a:br>
              <a:rPr lang="en-AU" sz="500" b="1" u="sng" dirty="0">
                <a:solidFill>
                  <a:schemeClr val="tx1"/>
                </a:solidFill>
                <a:latin typeface="Euphemia" pitchFamily="34" charset="0"/>
              </a:rPr>
            </a:br>
            <a:br>
              <a:rPr lang="en-AU" sz="500" b="1" u="sng" dirty="0">
                <a:solidFill>
                  <a:schemeClr val="tx1"/>
                </a:solidFill>
                <a:latin typeface="Euphemia" pitchFamily="34" charset="0"/>
              </a:rPr>
            </a:br>
            <a:br>
              <a:rPr lang="en-AU" sz="500" b="1" u="sng" dirty="0">
                <a:solidFill>
                  <a:schemeClr val="tx1"/>
                </a:solidFill>
                <a:latin typeface="Euphemia" pitchFamily="34" charset="0"/>
              </a:rPr>
            </a:br>
            <a:br>
              <a:rPr lang="en-AU" sz="500" b="1" u="sng" dirty="0">
                <a:solidFill>
                  <a:schemeClr val="tx1"/>
                </a:solidFill>
                <a:latin typeface="Euphemia" pitchFamily="34" charset="0"/>
              </a:rPr>
            </a:br>
            <a:br>
              <a:rPr lang="en-AU" sz="500" b="1" u="sng" dirty="0">
                <a:solidFill>
                  <a:schemeClr val="tx1"/>
                </a:solidFill>
                <a:latin typeface="Euphemia" pitchFamily="34" charset="0"/>
              </a:rPr>
            </a:br>
            <a:br>
              <a:rPr lang="en-AU" sz="500" b="1" u="sng" dirty="0">
                <a:solidFill>
                  <a:schemeClr val="tx1"/>
                </a:solidFill>
                <a:latin typeface="Euphemia" pitchFamily="34" charset="0"/>
              </a:rPr>
            </a:br>
            <a:br>
              <a:rPr lang="en-AU" sz="500" b="1" u="sng" dirty="0">
                <a:solidFill>
                  <a:schemeClr val="tx1"/>
                </a:solidFill>
                <a:latin typeface="Euphemia" pitchFamily="34" charset="0"/>
              </a:rPr>
            </a:br>
            <a:br>
              <a:rPr lang="en-AU" sz="3200" b="1" u="sng" dirty="0">
                <a:solidFill>
                  <a:schemeClr val="tx1"/>
                </a:solidFill>
                <a:latin typeface="Euphemia" pitchFamily="34" charset="0"/>
              </a:rPr>
            </a:br>
            <a:endParaRPr lang="en-US" sz="2000" b="1" u="sng" dirty="0">
              <a:solidFill>
                <a:schemeClr val="tx1"/>
              </a:solidFill>
              <a:latin typeface="Ebrima" panose="02000000000000000000" pitchFamily="2" charset="0"/>
              <a:ea typeface="Ebrima" panose="02000000000000000000" pitchFamily="2" charset="0"/>
              <a:cs typeface="Ebrima" panose="02000000000000000000" pitchFamily="2" charset="0"/>
            </a:endParaRPr>
          </a:p>
        </p:txBody>
      </p:sp>
      <p:sp>
        <p:nvSpPr>
          <p:cNvPr id="5" name="TextBox 4">
            <a:extLst>
              <a:ext uri="{FF2B5EF4-FFF2-40B4-BE49-F238E27FC236}">
                <a16:creationId xmlns:a16="http://schemas.microsoft.com/office/drawing/2014/main" id="{8BAC16DA-FE22-3315-B123-A93FC0531156}"/>
              </a:ext>
            </a:extLst>
          </p:cNvPr>
          <p:cNvSpPr txBox="1"/>
          <p:nvPr/>
        </p:nvSpPr>
        <p:spPr>
          <a:xfrm>
            <a:off x="-1" y="151062"/>
            <a:ext cx="12192000" cy="523220"/>
          </a:xfrm>
          <a:prstGeom prst="rect">
            <a:avLst/>
          </a:prstGeom>
          <a:solidFill>
            <a:srgbClr val="452D89"/>
          </a:solidFill>
        </p:spPr>
        <p:txBody>
          <a:bodyPr wrap="square" rtlCol="0">
            <a:spAutoFit/>
          </a:bodyPr>
          <a:lstStyle/>
          <a:p>
            <a:pPr algn="ctr"/>
            <a:r>
              <a:rPr lang="en-AU" sz="2800" b="1" dirty="0">
                <a:solidFill>
                  <a:schemeClr val="bg1"/>
                </a:solidFill>
                <a:latin typeface="Arial Rounded MT Bold" panose="020F0704030504030204" pitchFamily="34" charset="0"/>
                <a:ea typeface="Ebrima" panose="02000000000000000000" pitchFamily="2" charset="0"/>
                <a:cs typeface="Ebrima" panose="02000000000000000000" pitchFamily="2" charset="0"/>
              </a:rPr>
              <a:t>NARVA SPIN THE WHEEL &amp; LIGHT UP A DEAL PROMOTION</a:t>
            </a:r>
          </a:p>
        </p:txBody>
      </p:sp>
      <p:sp>
        <p:nvSpPr>
          <p:cNvPr id="24" name="Isosceles Triangle 23">
            <a:extLst>
              <a:ext uri="{FF2B5EF4-FFF2-40B4-BE49-F238E27FC236}">
                <a16:creationId xmlns:a16="http://schemas.microsoft.com/office/drawing/2014/main" id="{753E3D7F-6245-D2D7-5A39-312148AEE8E2}"/>
              </a:ext>
            </a:extLst>
          </p:cNvPr>
          <p:cNvSpPr/>
          <p:nvPr/>
        </p:nvSpPr>
        <p:spPr>
          <a:xfrm rot="5400000">
            <a:off x="1936033" y="3505569"/>
            <a:ext cx="516908" cy="332054"/>
          </a:xfrm>
          <a:prstGeom prst="triangl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39" name="Rectangle 38">
            <a:extLst>
              <a:ext uri="{FF2B5EF4-FFF2-40B4-BE49-F238E27FC236}">
                <a16:creationId xmlns:a16="http://schemas.microsoft.com/office/drawing/2014/main" id="{B807C973-87F0-9D77-4808-29F75AEE5E4B}"/>
              </a:ext>
            </a:extLst>
          </p:cNvPr>
          <p:cNvSpPr/>
          <p:nvPr/>
        </p:nvSpPr>
        <p:spPr>
          <a:xfrm rot="9360000">
            <a:off x="6932838" y="3353551"/>
            <a:ext cx="545315" cy="797505"/>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p>
        </p:txBody>
      </p:sp>
      <p:pic>
        <p:nvPicPr>
          <p:cNvPr id="1026" name="Picture 2" descr="12 Things To Do In Las Vegas Off The Strip (Updated 2024)">
            <a:extLst>
              <a:ext uri="{FF2B5EF4-FFF2-40B4-BE49-F238E27FC236}">
                <a16:creationId xmlns:a16="http://schemas.microsoft.com/office/drawing/2014/main" id="{E643ED22-AF91-78C4-8E5B-7423D679A27D}"/>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41612" y="1460882"/>
            <a:ext cx="4808450" cy="2722940"/>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4" descr="Papillon Helicopter Tours - Grand Canyon Deals">
            <a:extLst>
              <a:ext uri="{FF2B5EF4-FFF2-40B4-BE49-F238E27FC236}">
                <a16:creationId xmlns:a16="http://schemas.microsoft.com/office/drawing/2014/main" id="{2F5B7D5A-787F-112D-5176-988DF616F000}"/>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675739" y="4149552"/>
            <a:ext cx="1381948" cy="1036461"/>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10" descr="Fountains Of Bellagio - Vegas Right Now!">
            <a:extLst>
              <a:ext uri="{FF2B5EF4-FFF2-40B4-BE49-F238E27FC236}">
                <a16:creationId xmlns:a16="http://schemas.microsoft.com/office/drawing/2014/main" id="{0FDEF44C-6887-FE57-61BF-5708E3D0C2ED}"/>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b="14597"/>
          <a:stretch/>
        </p:blipFill>
        <p:spPr bwMode="auto">
          <a:xfrm>
            <a:off x="234722" y="5149319"/>
            <a:ext cx="1168019" cy="1143000"/>
          </a:xfrm>
          <a:prstGeom prst="rect">
            <a:avLst/>
          </a:prstGeom>
          <a:noFill/>
          <a:extLst>
            <a:ext uri="{909E8E84-426E-40DD-AFC4-6F175D3DCCD1}">
              <a14:hiddenFill xmlns:a14="http://schemas.microsoft.com/office/drawing/2010/main">
                <a:solidFill>
                  <a:srgbClr val="FFFFFF"/>
                </a:solidFill>
              </a14:hiddenFill>
            </a:ext>
          </a:extLst>
        </p:spPr>
      </p:pic>
      <p:sp>
        <p:nvSpPr>
          <p:cNvPr id="10" name="TextBox 9">
            <a:extLst>
              <a:ext uri="{FF2B5EF4-FFF2-40B4-BE49-F238E27FC236}">
                <a16:creationId xmlns:a16="http://schemas.microsoft.com/office/drawing/2014/main" id="{FE418A38-E05A-9E7E-12DF-3952EB28998C}"/>
              </a:ext>
            </a:extLst>
          </p:cNvPr>
          <p:cNvSpPr txBox="1"/>
          <p:nvPr/>
        </p:nvSpPr>
        <p:spPr>
          <a:xfrm>
            <a:off x="6298708" y="1116704"/>
            <a:ext cx="5004048" cy="1785104"/>
          </a:xfrm>
          <a:prstGeom prst="rect">
            <a:avLst/>
          </a:prstGeom>
          <a:noFill/>
        </p:spPr>
        <p:txBody>
          <a:bodyPr wrap="square" rtlCol="0">
            <a:spAutoFit/>
          </a:bodyPr>
          <a:lstStyle/>
          <a:p>
            <a:pPr algn="ctr"/>
            <a:r>
              <a:rPr lang="en-US" sz="5400" b="1" dirty="0">
                <a:effectLst>
                  <a:outerShdw blurRad="38100" dist="38100" dir="2700000" algn="tl">
                    <a:srgbClr val="000000">
                      <a:alpha val="43137"/>
                    </a:srgbClr>
                  </a:outerShdw>
                </a:effectLst>
                <a:latin typeface="Euphemia" pitchFamily="34" charset="0"/>
                <a:ea typeface="+mj-ea"/>
                <a:cs typeface="+mj-cs"/>
              </a:rPr>
              <a:t>SPIN TO WIN</a:t>
            </a:r>
          </a:p>
          <a:p>
            <a:pPr algn="ctr"/>
            <a:r>
              <a:rPr lang="en-US" sz="2800" b="1" dirty="0">
                <a:effectLst>
                  <a:outerShdw blurRad="38100" dist="38100" dir="2700000" algn="tl">
                    <a:srgbClr val="000000">
                      <a:alpha val="43137"/>
                    </a:srgbClr>
                  </a:outerShdw>
                </a:effectLst>
                <a:latin typeface="Euphemia" pitchFamily="34" charset="0"/>
                <a:ea typeface="+mj-ea"/>
                <a:cs typeface="+mj-cs"/>
              </a:rPr>
              <a:t>THE ULTIMATE VEGAS ESCAPE </a:t>
            </a:r>
          </a:p>
          <a:p>
            <a:pPr algn="ctr"/>
            <a:r>
              <a:rPr lang="en-US" sz="2800" b="1" dirty="0">
                <a:effectLst>
                  <a:outerShdw blurRad="38100" dist="38100" dir="2700000" algn="tl">
                    <a:srgbClr val="000000">
                      <a:alpha val="43137"/>
                    </a:srgbClr>
                  </a:outerShdw>
                </a:effectLst>
                <a:latin typeface="Euphemia" pitchFamily="34" charset="0"/>
                <a:ea typeface="+mj-ea"/>
                <a:cs typeface="+mj-cs"/>
              </a:rPr>
              <a:t>FOR YOU &amp; 3 MATES.</a:t>
            </a:r>
          </a:p>
        </p:txBody>
      </p:sp>
      <p:sp>
        <p:nvSpPr>
          <p:cNvPr id="12" name="TextBox 11">
            <a:extLst>
              <a:ext uri="{FF2B5EF4-FFF2-40B4-BE49-F238E27FC236}">
                <a16:creationId xmlns:a16="http://schemas.microsoft.com/office/drawing/2014/main" id="{76B7A68A-D5CF-D41B-E7E3-84CF4E94A082}"/>
              </a:ext>
            </a:extLst>
          </p:cNvPr>
          <p:cNvSpPr txBox="1"/>
          <p:nvPr/>
        </p:nvSpPr>
        <p:spPr>
          <a:xfrm>
            <a:off x="5815361" y="2806192"/>
            <a:ext cx="6077414" cy="600164"/>
          </a:xfrm>
          <a:prstGeom prst="rect">
            <a:avLst/>
          </a:prstGeom>
          <a:noFill/>
        </p:spPr>
        <p:txBody>
          <a:bodyPr wrap="square" rtlCol="0">
            <a:spAutoFit/>
          </a:bodyPr>
          <a:lstStyle/>
          <a:p>
            <a:pPr algn="ctr"/>
            <a:r>
              <a:rPr lang="en-GB" sz="1100" b="1" i="1" dirty="0">
                <a:solidFill>
                  <a:srgbClr val="002060"/>
                </a:solidFill>
                <a:latin typeface="Euphemia" pitchFamily="34" charset="0"/>
              </a:rPr>
              <a:t>Prize Includes</a:t>
            </a:r>
            <a:r>
              <a:rPr lang="en-GB" sz="1100" dirty="0">
                <a:solidFill>
                  <a:srgbClr val="002060"/>
                </a:solidFill>
                <a:latin typeface="Euphemia" pitchFamily="34" charset="0"/>
              </a:rPr>
              <a:t>: Return airfares to Vegas, Limousine Transfers, 8 x Nights staying at The Bellagio, Breakfast daily, </a:t>
            </a:r>
            <a:r>
              <a:rPr lang="en-AU" sz="1100" dirty="0">
                <a:solidFill>
                  <a:srgbClr val="002060"/>
                </a:solidFill>
                <a:latin typeface="Euphemia" pitchFamily="34" charset="0"/>
              </a:rPr>
              <a:t>Mojave Desert ATV Tour, Ferrari Hot laps, </a:t>
            </a:r>
          </a:p>
          <a:p>
            <a:pPr algn="ctr"/>
            <a:r>
              <a:rPr lang="en-GB" sz="1100" dirty="0">
                <a:solidFill>
                  <a:srgbClr val="002060"/>
                </a:solidFill>
                <a:latin typeface="Euphemia" pitchFamily="34" charset="0"/>
              </a:rPr>
              <a:t>Grand Canyon Helicopter Tour, A show at The Sphere &amp; $5,000 Spending Money</a:t>
            </a:r>
          </a:p>
        </p:txBody>
      </p:sp>
      <p:sp>
        <p:nvSpPr>
          <p:cNvPr id="15" name="TextBox 14">
            <a:extLst>
              <a:ext uri="{FF2B5EF4-FFF2-40B4-BE49-F238E27FC236}">
                <a16:creationId xmlns:a16="http://schemas.microsoft.com/office/drawing/2014/main" id="{976D8B72-7DDC-021E-9909-4C1D55E24A19}"/>
              </a:ext>
            </a:extLst>
          </p:cNvPr>
          <p:cNvSpPr txBox="1"/>
          <p:nvPr/>
        </p:nvSpPr>
        <p:spPr>
          <a:xfrm>
            <a:off x="5545682" y="3306795"/>
            <a:ext cx="6347093" cy="800219"/>
          </a:xfrm>
          <a:prstGeom prst="rect">
            <a:avLst/>
          </a:prstGeom>
          <a:noFill/>
        </p:spPr>
        <p:txBody>
          <a:bodyPr wrap="square">
            <a:spAutoFit/>
          </a:bodyPr>
          <a:lstStyle/>
          <a:p>
            <a:pPr algn="ctr"/>
            <a:r>
              <a:rPr lang="en-US" sz="4600" b="1" dirty="0">
                <a:solidFill>
                  <a:srgbClr val="FF0000"/>
                </a:solidFill>
                <a:effectLst>
                  <a:outerShdw blurRad="38100" dist="38100" dir="2700000" algn="tl">
                    <a:srgbClr val="000000">
                      <a:alpha val="43137"/>
                    </a:srgbClr>
                  </a:outerShdw>
                </a:effectLst>
                <a:latin typeface="Euphemia" pitchFamily="34" charset="0"/>
                <a:ea typeface="+mj-ea"/>
                <a:cs typeface="+mj-cs"/>
              </a:rPr>
              <a:t>PLUS</a:t>
            </a:r>
            <a:endParaRPr lang="en-AU" sz="4600" dirty="0">
              <a:solidFill>
                <a:srgbClr val="FF0000"/>
              </a:solidFill>
              <a:effectLst>
                <a:outerShdw blurRad="38100" dist="38100" dir="2700000" algn="tl">
                  <a:srgbClr val="000000">
                    <a:alpha val="43137"/>
                  </a:srgbClr>
                </a:outerShdw>
              </a:effectLst>
            </a:endParaRPr>
          </a:p>
        </p:txBody>
      </p:sp>
      <p:sp>
        <p:nvSpPr>
          <p:cNvPr id="16" name="TextBox 15">
            <a:extLst>
              <a:ext uri="{FF2B5EF4-FFF2-40B4-BE49-F238E27FC236}">
                <a16:creationId xmlns:a16="http://schemas.microsoft.com/office/drawing/2014/main" id="{0C1FBD2F-8461-5497-A0F8-203096FA2088}"/>
              </a:ext>
            </a:extLst>
          </p:cNvPr>
          <p:cNvSpPr txBox="1"/>
          <p:nvPr/>
        </p:nvSpPr>
        <p:spPr>
          <a:xfrm>
            <a:off x="6147778" y="3978982"/>
            <a:ext cx="5527549" cy="954107"/>
          </a:xfrm>
          <a:prstGeom prst="rect">
            <a:avLst/>
          </a:prstGeom>
          <a:noFill/>
        </p:spPr>
        <p:txBody>
          <a:bodyPr wrap="square" rtlCol="0">
            <a:spAutoFit/>
          </a:bodyPr>
          <a:lstStyle/>
          <a:p>
            <a:pPr algn="ctr"/>
            <a:r>
              <a:rPr lang="en-US" sz="2800" b="1" dirty="0">
                <a:latin typeface="Euphemia" pitchFamily="34" charset="0"/>
                <a:ea typeface="+mj-ea"/>
                <a:cs typeface="+mj-cs"/>
              </a:rPr>
              <a:t>HUNDREDS OF OTHER COOL PRIZES TO BE WON INSTANTLY!</a:t>
            </a:r>
          </a:p>
        </p:txBody>
      </p:sp>
      <p:pic>
        <p:nvPicPr>
          <p:cNvPr id="2050" name="Picture 2">
            <a:extLst>
              <a:ext uri="{FF2B5EF4-FFF2-40B4-BE49-F238E27FC236}">
                <a16:creationId xmlns:a16="http://schemas.microsoft.com/office/drawing/2014/main" id="{018B46D6-FB7F-88B5-3D76-8134E725004A}"/>
              </a:ext>
            </a:extLst>
          </p:cNvPr>
          <p:cNvPicPr>
            <a:picLocks noChangeAspect="1" noChangeArrowheads="1"/>
          </p:cNvPicPr>
          <p:nvPr/>
        </p:nvPicPr>
        <p:blipFill rotWithShape="1">
          <a:blip r:embed="rId6">
            <a:extLst>
              <a:ext uri="{28A0092B-C50C-407E-A947-70E740481C1C}">
                <a14:useLocalDpi xmlns:a14="http://schemas.microsoft.com/office/drawing/2010/main" val="0"/>
              </a:ext>
            </a:extLst>
          </a:blip>
          <a:srcRect l="40371" t="6002" r="39819" b="5831"/>
          <a:stretch>
            <a:fillRect/>
          </a:stretch>
        </p:blipFill>
        <p:spPr bwMode="auto">
          <a:xfrm>
            <a:off x="6116563" y="4878543"/>
            <a:ext cx="302194" cy="1344956"/>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Gilbert 10W Wireless Speaker">
            <a:extLst>
              <a:ext uri="{FF2B5EF4-FFF2-40B4-BE49-F238E27FC236}">
                <a16:creationId xmlns:a16="http://schemas.microsoft.com/office/drawing/2014/main" id="{66CE308C-AE54-7E3D-FAC7-AF5C21DCA3CF}"/>
              </a:ext>
            </a:extLst>
          </p:cNvPr>
          <p:cNvPicPr>
            <a:picLocks noChangeAspect="1" noChangeArrowheads="1"/>
          </p:cNvPicPr>
          <p:nvPr/>
        </p:nvPicPr>
        <p:blipFill rotWithShape="1">
          <a:blip r:embed="rId7">
            <a:extLst>
              <a:ext uri="{28A0092B-C50C-407E-A947-70E740481C1C}">
                <a14:useLocalDpi xmlns:a14="http://schemas.microsoft.com/office/drawing/2010/main" val="0"/>
              </a:ext>
            </a:extLst>
          </a:blip>
          <a:srcRect l="13411" t="5979" r="21351" b="10208"/>
          <a:stretch>
            <a:fillRect/>
          </a:stretch>
        </p:blipFill>
        <p:spPr bwMode="auto">
          <a:xfrm>
            <a:off x="6664621" y="4935474"/>
            <a:ext cx="976178" cy="1288025"/>
          </a:xfrm>
          <a:prstGeom prst="rect">
            <a:avLst/>
          </a:prstGeom>
          <a:noFill/>
          <a:extLst>
            <a:ext uri="{909E8E84-426E-40DD-AFC4-6F175D3DCCD1}">
              <a14:hiddenFill xmlns:a14="http://schemas.microsoft.com/office/drawing/2010/main">
                <a:solidFill>
                  <a:srgbClr val="FFFFFF"/>
                </a:solidFill>
              </a14:hiddenFill>
            </a:ext>
          </a:extLst>
        </p:spPr>
      </p:pic>
      <p:pic>
        <p:nvPicPr>
          <p:cNvPr id="2054" name="Picture 6" descr="Rover Magnetic 15W Wireless Car Charger">
            <a:extLst>
              <a:ext uri="{FF2B5EF4-FFF2-40B4-BE49-F238E27FC236}">
                <a16:creationId xmlns:a16="http://schemas.microsoft.com/office/drawing/2014/main" id="{A92B716A-0417-8BC0-1682-C95C47C88774}"/>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9161592" y="4867635"/>
            <a:ext cx="1494709" cy="1494709"/>
          </a:xfrm>
          <a:prstGeom prst="rect">
            <a:avLst/>
          </a:prstGeom>
          <a:noFill/>
          <a:extLst>
            <a:ext uri="{909E8E84-426E-40DD-AFC4-6F175D3DCCD1}">
              <a14:hiddenFill xmlns:a14="http://schemas.microsoft.com/office/drawing/2010/main">
                <a:solidFill>
                  <a:srgbClr val="FFFFFF"/>
                </a:solidFill>
              </a14:hiddenFill>
            </a:ext>
          </a:extLst>
        </p:spPr>
      </p:pic>
      <p:pic>
        <p:nvPicPr>
          <p:cNvPr id="2056" name="Picture 8" descr="Hornet Foldable Drone">
            <a:extLst>
              <a:ext uri="{FF2B5EF4-FFF2-40B4-BE49-F238E27FC236}">
                <a16:creationId xmlns:a16="http://schemas.microsoft.com/office/drawing/2014/main" id="{44BD4E69-1882-8050-D694-5657372E9FE1}"/>
              </a:ext>
            </a:extLst>
          </p:cNvPr>
          <p:cNvPicPr>
            <a:picLocks noChangeAspect="1" noChangeArrowheads="1"/>
          </p:cNvPicPr>
          <p:nvPr/>
        </p:nvPicPr>
        <p:blipFill rotWithShape="1">
          <a:blip r:embed="rId9">
            <a:extLst>
              <a:ext uri="{28A0092B-C50C-407E-A947-70E740481C1C}">
                <a14:useLocalDpi xmlns:a14="http://schemas.microsoft.com/office/drawing/2010/main" val="0"/>
              </a:ext>
            </a:extLst>
          </a:blip>
          <a:srcRect l="8138" t="19784" r="8144" b="11831"/>
          <a:stretch>
            <a:fillRect/>
          </a:stretch>
        </p:blipFill>
        <p:spPr bwMode="auto">
          <a:xfrm>
            <a:off x="7785749" y="5125156"/>
            <a:ext cx="1344628" cy="1098343"/>
          </a:xfrm>
          <a:prstGeom prst="rect">
            <a:avLst/>
          </a:prstGeom>
          <a:noFill/>
          <a:extLst>
            <a:ext uri="{909E8E84-426E-40DD-AFC4-6F175D3DCCD1}">
              <a14:hiddenFill xmlns:a14="http://schemas.microsoft.com/office/drawing/2010/main">
                <a:solidFill>
                  <a:srgbClr val="FFFFFF"/>
                </a:solidFill>
              </a14:hiddenFill>
            </a:ext>
          </a:extLst>
        </p:spPr>
      </p:pic>
      <p:sp>
        <p:nvSpPr>
          <p:cNvPr id="9" name="TextBox 8">
            <a:extLst>
              <a:ext uri="{FF2B5EF4-FFF2-40B4-BE49-F238E27FC236}">
                <a16:creationId xmlns:a16="http://schemas.microsoft.com/office/drawing/2014/main" id="{F636EBCB-3142-24C9-1FBE-D43AFF43789D}"/>
              </a:ext>
            </a:extLst>
          </p:cNvPr>
          <p:cNvSpPr txBox="1"/>
          <p:nvPr/>
        </p:nvSpPr>
        <p:spPr>
          <a:xfrm>
            <a:off x="-1" y="6326842"/>
            <a:ext cx="12192000" cy="892552"/>
          </a:xfrm>
          <a:prstGeom prst="rect">
            <a:avLst/>
          </a:prstGeom>
          <a:solidFill>
            <a:srgbClr val="4D2B8B"/>
          </a:solid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AU" sz="2400" b="1" i="0" u="none" strike="noStrike" kern="1200" cap="none" spc="0" normalizeH="0" baseline="0" noProof="0" dirty="0">
                <a:ln>
                  <a:noFill/>
                </a:ln>
                <a:solidFill>
                  <a:prstClr val="white"/>
                </a:solidFill>
                <a:effectLst/>
                <a:uLnTx/>
                <a:uFillTx/>
                <a:latin typeface="Ebrima" panose="02000000000000000000" pitchFamily="2" charset="0"/>
                <a:ea typeface="Ebrima" panose="02000000000000000000" pitchFamily="2" charset="0"/>
                <a:cs typeface="Ebrima" panose="02000000000000000000" pitchFamily="2" charset="0"/>
              </a:rPr>
              <a:t>Spend $50 or more on any Narva product </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AU" sz="2400" b="1" i="0" u="none" strike="noStrike" kern="1200" cap="none" spc="0" normalizeH="0" baseline="0" noProof="0" dirty="0">
                <a:ln>
                  <a:noFill/>
                </a:ln>
                <a:solidFill>
                  <a:prstClr val="white"/>
                </a:solidFill>
                <a:effectLst/>
                <a:uLnTx/>
                <a:uFillTx/>
                <a:latin typeface="Ebrima" panose="02000000000000000000" pitchFamily="2" charset="0"/>
                <a:ea typeface="Ebrima" panose="02000000000000000000" pitchFamily="2" charset="0"/>
                <a:cs typeface="Ebrima" panose="02000000000000000000" pitchFamily="2" charset="0"/>
              </a:rPr>
              <a:t>for your chance to </a:t>
            </a:r>
            <a:r>
              <a:rPr kumimoji="0" lang="en-AU" sz="2800" b="1" i="0" u="none" strike="noStrike" kern="1200" cap="none" spc="0" normalizeH="0" baseline="0" noProof="0" dirty="0">
                <a:ln>
                  <a:noFill/>
                </a:ln>
                <a:solidFill>
                  <a:prstClr val="white"/>
                </a:solidFill>
                <a:effectLst/>
                <a:uLnTx/>
                <a:uFillTx/>
                <a:latin typeface="Ebrima" panose="02000000000000000000" pitchFamily="2" charset="0"/>
                <a:ea typeface="Ebrima" panose="02000000000000000000" pitchFamily="2" charset="0"/>
                <a:cs typeface="Ebrima" panose="02000000000000000000" pitchFamily="2" charset="0"/>
              </a:rPr>
              <a:t>WIN!</a:t>
            </a:r>
          </a:p>
        </p:txBody>
      </p:sp>
      <p:pic>
        <p:nvPicPr>
          <p:cNvPr id="11" name="Picture 10" descr="A person on a quad bike&#10;&#10;AI-generated content may be incorrect.">
            <a:extLst>
              <a:ext uri="{FF2B5EF4-FFF2-40B4-BE49-F238E27FC236}">
                <a16:creationId xmlns:a16="http://schemas.microsoft.com/office/drawing/2014/main" id="{7549C5BC-1A3B-81ED-383D-2DA103719914}"/>
              </a:ext>
            </a:extLst>
          </p:cNvPr>
          <p:cNvPicPr>
            <a:picLocks noChangeAspect="1"/>
          </p:cNvPicPr>
          <p:nvPr/>
        </p:nvPicPr>
        <p:blipFill>
          <a:blip r:embed="rId10"/>
          <a:stretch>
            <a:fillRect/>
          </a:stretch>
        </p:blipFill>
        <p:spPr>
          <a:xfrm>
            <a:off x="2391997" y="4141639"/>
            <a:ext cx="1381948" cy="1036461"/>
          </a:xfrm>
          <a:prstGeom prst="rect">
            <a:avLst/>
          </a:prstGeom>
        </p:spPr>
      </p:pic>
      <p:pic>
        <p:nvPicPr>
          <p:cNvPr id="18" name="Picture 2" descr="Super Stretch Sedan Limo Las Vegas">
            <a:extLst>
              <a:ext uri="{FF2B5EF4-FFF2-40B4-BE49-F238E27FC236}">
                <a16:creationId xmlns:a16="http://schemas.microsoft.com/office/drawing/2014/main" id="{ADD88821-A8F3-26E8-16A1-E8A528D9BCD9}"/>
              </a:ext>
            </a:extLst>
          </p:cNvP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1402741" y="5151743"/>
            <a:ext cx="2039306" cy="1101438"/>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Sphere (venue) - Wikipedia">
            <a:extLst>
              <a:ext uri="{FF2B5EF4-FFF2-40B4-BE49-F238E27FC236}">
                <a16:creationId xmlns:a16="http://schemas.microsoft.com/office/drawing/2014/main" id="{B0C0172B-6D0D-E6B4-2E70-7F3AF7D6C05D}"/>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3413461" y="5173204"/>
            <a:ext cx="1644226" cy="1098343"/>
          </a:xfrm>
          <a:prstGeom prst="rect">
            <a:avLst/>
          </a:prstGeom>
          <a:noFill/>
          <a:extLst>
            <a:ext uri="{909E8E84-426E-40DD-AFC4-6F175D3DCCD1}">
              <a14:hiddenFill xmlns:a14="http://schemas.microsoft.com/office/drawing/2010/main">
                <a:solidFill>
                  <a:srgbClr val="FFFFFF"/>
                </a:solidFill>
              </a14:hiddenFill>
            </a:ext>
          </a:extLst>
        </p:spPr>
      </p:pic>
      <p:pic>
        <p:nvPicPr>
          <p:cNvPr id="20" name="Picture 19" descr="A red sports car on a road&#10;&#10;AI-generated content may be incorrect.">
            <a:extLst>
              <a:ext uri="{FF2B5EF4-FFF2-40B4-BE49-F238E27FC236}">
                <a16:creationId xmlns:a16="http://schemas.microsoft.com/office/drawing/2014/main" id="{37644A53-D2A2-962E-C766-63F7A6CEF0F2}"/>
              </a:ext>
            </a:extLst>
          </p:cNvPr>
          <p:cNvPicPr>
            <a:picLocks noChangeAspect="1"/>
          </p:cNvPicPr>
          <p:nvPr/>
        </p:nvPicPr>
        <p:blipFill>
          <a:blip r:embed="rId13"/>
          <a:srcRect l="9890" r="9968"/>
          <a:stretch>
            <a:fillRect/>
          </a:stretch>
        </p:blipFill>
        <p:spPr>
          <a:xfrm>
            <a:off x="234722" y="4141639"/>
            <a:ext cx="2157275" cy="1046818"/>
          </a:xfrm>
          <a:prstGeom prst="rect">
            <a:avLst/>
          </a:prstGeom>
        </p:spPr>
      </p:pic>
      <p:pic>
        <p:nvPicPr>
          <p:cNvPr id="1030" name="Picture 6" descr="Advwin 30L Portable Car Refrigerator, 12 Volt Car Fridge Compressor Cooler  - Bunnings Australia">
            <a:extLst>
              <a:ext uri="{FF2B5EF4-FFF2-40B4-BE49-F238E27FC236}">
                <a16:creationId xmlns:a16="http://schemas.microsoft.com/office/drawing/2014/main" id="{FEE2A92E-B287-86F7-3CB8-EC9A49C81448}"/>
              </a:ext>
            </a:extLst>
          </p:cNvPr>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10544700" y="4867635"/>
            <a:ext cx="1376491" cy="137649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5688018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MasterSp="0">
  <p:cSld>
    <p:bg>
      <p:bgPr>
        <a:solidFill>
          <a:schemeClr val="bg1">
            <a:lumMod val="95000"/>
          </a:schemeClr>
        </a:solidFill>
        <a:effectLst/>
      </p:bgPr>
    </p:bg>
    <p:spTree>
      <p:nvGrpSpPr>
        <p:cNvPr id="1" name=""/>
        <p:cNvGrpSpPr/>
        <p:nvPr/>
      </p:nvGrpSpPr>
      <p:grpSpPr>
        <a:xfrm>
          <a:off x="0" y="0"/>
          <a:ext cx="0" cy="0"/>
          <a:chOff x="0" y="0"/>
          <a:chExt cx="0" cy="0"/>
        </a:xfrm>
      </p:grpSpPr>
      <p:sp>
        <p:nvSpPr>
          <p:cNvPr id="13314" name="AutoShape 2" descr="data:image/jpg;base64,/9j/4AAQSkZJRgABAQAAAQABAAD/2wCEAAkGBhQSEBUUExQWExUVGBcYGBgYGRgZFxwYGhcYFxUYFRgaGyYfGhojGRcXHy8gIycpLSwsGB4xNTAqNSYrLCkBCQoKDgwOGg8PGiokHyQpLSwsLyovLCwsLCwpLywsLCwqLCwsLCksLCwsLCksLCwsLCwsLCwsLCwsLCwsLCwqLP/AABEIAMIBAwMBIgACEQEDEQH/xAAcAAABBQEBAQAAAAAAAAAAAAADAAECBAUGBwj/xAA/EAABAgQEAwYDBgQFBQEAAAABAhEAAyExBBJBUQUiYQYTcYGRoTKx8BRCUsHR4SOCsvEHFTNichYkkqLCQ//EABsBAAIDAQEBAAAAAAAAAAAAAAECAwQFAAYH/8QALxEAAgECBQIFAwQDAQAAAAAAAAECAxEEEiExQVFxBRMiYfAygZEUocHhI7HR8f/aAAwDAQACEQMRAD8A5YIAAygBgBYWAiT0Zh7RESyPSIx9Jp0oxiorg8hKTlJtsGtth6CATEjp6RZUHgZlxLlRLGViqUeHpBsGsImJURQGtNLGJGXETLhZ04zi4tb6EsalmdJ/lqJmWieRRdwACHTemz/LWMbtPgEkEpS1FGw2Kx4UR72jVkYvKlNPia1SOVNutD19Iea02Ut/wKZi4GlNSa3N6R8slhatGTlrZSaX5N+FTPTXU5XDJzSmYOgCoFwSSPciBhA2i5ggUoOYVsdjXp1Y/wB4rlMe+8JcpUPUZuIdpASkbCBlHQRYywxRGq4JkKkAyDaGKOkGyQ2WF8tdB8xAJG0SGXaE0O0dkR1yaZ3QekEfwgAESCo7KRtB0isGTvSKhVEhNMHKRtNmiggipbygmEwsu61gDwr6Rl5jvEkGA4XEyNcm9Lnyh8IJ8WHrA/tJVslPQfTxmCf0aJJJMKqSIXBmocSkbf8AI1PkAGEAM1zVgPAe0VgDDiQbkQVBISy6l1OKSlPLeApBN6wTCcNUrQgRq4fAACredfaI5ThDYXsBwksBNvrpAeI4IEEgVi/NmAWLfWkRlYmrPQ+vnEF2nmAnY58JaCyDWoeNTiHC+ahFfX94o4rhi5Ycih1iwqkJId3MXi6EGco5QPh/pEKAcQlnvD5fIQ0YVWjHO+7Nim3kWvCO77uWUhwHYVLbCAr4fLOsV0zKfW0O21I21Brk845sY4KXvFObhNRFhaTAyiJY3XIVJ9Sr3EOnBKOkHyQg4tEl2S53wBnqUAlJfl/Un84RWdCcv4TZ2sfeJrQSd4NKwSstRQxUrUITjay/9LdHFODvJmctLDL1c+OkBMmNSXgnJdosSsFLev8Af0iaGWnGyI54nNK7ML7NCVgiBaOgJAJypDCISZhRo7+cN5j6C+eznVYY7GBqRHVYnGBSTmDnQZWHq8ZgnpestMFTb4JlWbMcpERKYvzZANRAO5eJCVVEVwmEExZThFGwiKpBBrAGzoDlhwmC9zE04cnSCBzQIJh0oi0nCK2i7L4IpTEU3eFc0tyN1EZiUQdBjRmcGUmxfwgSuETBUpMKqkXyROdyOHbUt5Rdl4lCTY+cVUYEAOojyP08IolixUo+ghGlIheprp4wPuh/H9BBBiwum8YlNKe8WJM1Cbur2EQyoxWwHJmyOBpVXO0MrgoRXMMu7tFEcZb4Uge59TA/t01VQKblvYmkQ+XW5eg94W2NiXNRLqkFR/EaD1MVMZxNKviUD0Gn5RlYkrUaqKvU+kVlSiLgw8MOt29Ts91ZGfxWdL71TA/dv/xEKK3EE/xD5fIQozqkFnfdmvT+hdkdxLw6MtToPlA1yQIdCKDwESEuNTbk8rKWoAyRETKEWTLhu7hrgzlQyRDDD+MXUhtHBggmtQA1vAc3wOplFOG6t4wu7Ys8XDOcnMHB9ehiquWHpXxgpt7jZgRmHcfXjEUztxElyoGZcOrDJplkT0gOPQweTikk1+vGM0yyIGRAdNMkT6HQDESzRx4ECKs7AIWbiMVURCyKgkEQqotapkylfctYrBoSap6O/wCsNJwsvR//AFf5RSmzVKqTDSZpSXeJsrtuGz6lhUvmrToRB8LIQJiTMYB6lqedLRUxU9JLh/36RXVPUQQ5Y3/eBlbQ0U9y1xOdKM1Rlg5SfD0iuJmxMDEvrDNEkYpKxIywhR3EWEKWR8SRFFIgyAN3gSimRtFvu1t8SW8YgUqN1v5xKTOy1YedRA0ocwiRHcn9jNzFnD8PfaCSlB3UX2GnkI0sPMTdKWDf3YRBUqSQF6uSGC4IJhZm3eBz+FFBysknoH8I2cC6Ekpuat+kP3Myac9COnvWKP6iSk7vQtKinHRamMjgSzUgeAYDzMFTggPiL9I6CYOVgkExlz8BMUX7uBHEOe7sdOiorRXKcyfLQKew/Mxm4rFpVYesXsRw2cT8CfX51gX+RL1KU+cWqbpx1bK7UnwchxL/AFVeX9IhoscXw2WcoO7NX+UQ0UKko533NimvQuyN7s5xYYiWKEKSA4OtLjeNlKSLR53wji32fEDSUtiAfu6H3fyj0pUt0ltQ49NIiweM8yl6nqjGx+F8upeOzAFER7uOT4r2vISqSBzCWHUDqC0z/wBfzjW7H8QVNQEEElKRW/8A5HesLDxalKcYdf8AZHU8Nqwpuo/i6mr3URMuLplViJlRqqZnalIy4iqXF0yogZcPnOuUjKgZlxeVKiCpMOpjKRQVJgSpUaBlRBUqHUiRVDOVJgZlxoqkwNUmHUiVVTOVKiBlRoKlRDuYdSJVVKIkwaXggTciLXdsHcHo1flEhPCWYOdXZvKEc29hs7ZUxPDsjXIOrQBUpLUJeNjF8UCkMJYB/ES58hYRl93BpuTXqJM3uVwmJBMGMqH7sxJc5yBgQaXPb7qT4isRyRIIgOzFbKeP4iZSXFzvb9zFbA9rFOUkEKejs2lBbSsPj+GzVzkKSQwBvZNGcD8W0UpPCT3mVIVRuZQCtWcOaFq01pHlPEZYuVZuF1FNJW5NjDU8P5etr21OlTxRcxRQBlSBVVQDZw40Hz3EdFgeJsAHYdG/SOW7PSypH8VR5iQGZgxIJNHLkWeLiFXbQkekXcNCNVtzvmfVce3z7FPEOVNWhsun8naSuJ9SfL8zFgcbSn4iD0uY4gTDvCJJuSYnlgIvdkCx0kjr08Xl1owP1WMfiXEcy+WiekUMPKUTRvMwSdhVVcu2xpDQw8KctxJ4mdSJznGiO/VX8Ov+0QohxX/VV/L/AEiFFGovU+5q0peiPZDdpuFpJlFIqyQw8BpHVYXGf9mXDlCcpFzajdGjmsJgpmJAGYoTLAPeOzM/whuZTfTRozUKEsqzhjQl2UQpTOUV2PoKR4vB4uWF9N79S1Ww3mpJ8M4PEygqYvK7rIYGpqpyH3sI9D4ZLm91LRLCZctIZSzQkFsxYGjmpJv4Rh8B4Z3y0zUoGXKAtSvhStJyqyDVRABpQZj0jrJaAwH3fmdNWFYd1Ia5ld8F5YWdWy2RS4ktapeRE3KKuVJUlRGwUxp9PFrgk5ZAlrIWQKKHTRQIBdtYpcSRmOVlClaCx1JsTQfRinOlMR5VcEvtQ08DtFmj4lWp210XHsPV8Jw9Sm4Wt7+51xkxFUiKfC+MDIRNPMkX1LU3rGz3YdtbkeNnj0uHx1OsvS9eh4vFYCph5uM19+pnGTEFSov4gpQkqWQlIuSWEQlhKqpIV4F4uecr2bKXlu1ygqTA1SY01SIGqREyqCZWZqpUVsWrIhSmfKHjQxmHWUHu8oVpmdvaOXn8UmpSpGIQMrlC1DZSTkV4PSIK2MVLSX54uW8NhZVdY2045sWTxqTkz5moCzF6khmHUERb7twDYFr0va8cZhZCMsnK6iua1R+FjatOYPG/x/tElCTKSO8L30fRq0jOwvi1SWaVS2mxqVvDVGUY076/6LuMmIlAFZyuQA+pNmbwMX5PApi0pUlLhQBB6GovHDTsRMK0oW5CkormcFyohTtcCh/4mOzV2rmqmypclkoSkBQSlKi4FQSQ42G9Y6n4zUlN6K3H3HfhyhH1N3DYns7NQHUmm7iKKsGfGNjE46YsMpRI2o3sBFIp+voRv051GvVYx51IX9F7e5nmVDd3F5UqI91FjMJ5hU7uHEuLQlQ/dx2Y7zCsJcNLkMT1L+wH5RaEuHTKhJNbvg5VHsuSnhUUV/zU3rBwmASMShMoLUrKla5jPf8A1FAWvaLWHmpmDMkuIo4TGUa0Vkkr66fcsYqnUpzd1oNlhwIN3cQxE5MtBWs5Ui5PsPGLk6sYq8mVEnJ2REIh8kTw81K0hSS4NYJkhVUjJXRzTTszmOKp/jK/l/pEKC8XT/GV/L/SIeMqo/W+56Gi/wDHHsjBwnbOfKkplgIN2J+KtOZjG72W4bPUsz55KQQohJDk5lZqj7oCqgX/ADP2d7Iy5IExYzTNCoAJSegf3PtHSzpgAe1Ra72u0eGnOCuoo9VTw99ZEZKWYCiRalPQUA6AQxXWoDnW3pW0MCHBN3N2APi8QU4BdRdiQ311iC5ctbQpTaZlZnd2dzUMGu0FmKdNGFQr0BuA77RXxy65crqQAHa7Dcg9feAuxLJLpr0drDUAaww1i/NlEEEMBofIV8DF/h/EMiVHKVLUaed3L9BU6NpFKViApO1gNmrSnmHETlAZrivSh19dYanWlSlnjuiDE4WGIhkkVeP8bVMw63SQxYg1F+UpI/3AXil2T48StMoFCJctyoFQSDzKZz/tFQI08ThwErLDIoc1WGX7wJrR7EDyjneK4GRKw6DKATOICgczkgUU4+6ToaRap4yc6iqTWq2MF4FQg6b0+cHaYHtNJmTCknJ+HM4cB3JfweNVWXMEZhmIzAPUpdnA2jyzF8KmShKnEskg8hfMGLKAPVyNdY67A9sZaxKSiQoCWlQUVEKygZUg5wzpLkG1xtGpQ8U9DdRoyq3hyTWQ0J0z7RLV3E4S1JWRmIBqk1BB0MYPFeBYycUoWJSqEGYlwMpZ3D38A14J2bwKZpmSVIYhOZS1UKbZlEvVRIIrGrxnjCAJeFwhC5i2F3CZabkk3cDKPEmJaeKjioPOmuN9+yDGhOhK1P8Adbfc4qbgU5RKQqWFyVKS5UWKlXKV2anrrSKHaDATJYSmYUSSebIyg9g4WxBFAL0r1jvuzvYZMuWoTWVmbMhiAFEBTg9EqanWKXGuwRUFqK1TkIS6JZJzA0KmVewoIrRwc4rMv7NH9XTzZW+nY4bCSF9zkUSFS15kB62521YABVI6LsVgwlSgspzkUY1I1c7VFPnFqf2LeYgYdBCUiXnzK5nK15h0LBvIRqnsmuQSqQrMa0XV7MD0p7vHUcPVp1M6SaXzQNWpTqQy5rNl4yIGcPGpIl5kJUzOlJa5Dh26w0zDONo9VGurHkpUGnYxVKTmylSc2zh/SM3D8YTMnGWhOYAfE4ABerv5Q/aPsmlMtU6WVhcsFSQN3B8LiMbgPZKbPSDN5JZAJILKUoEhQI6EHzMZ1bF4jPGEVb/hp0sHQ8tzbv36/wAnVd1D9zGRxoSZUpUmWtlp5kj/AHAWBahv7xjSe0S1ZFywpSwnnoo00ZIvQi8O/FJUpKNSP4dyFeGuavB/nQ69Utr0ijxDFqQ2RBKQCVLFgfutu2rWeMrji5yZyDPQqXJWinepICXTcJ1c1HjAeHcOkmRMnS1Tk92lRNcqVZRalK0DVilPxKeJlkh6bPe++/sT08AqPqqa39jOlTe87oLUciEgsNSbgPcqLxsyOOrCk5kAIKglgCCkGz6RDh3DFsBKlpmTkgJCSCbAB6G5r+8Smz5+HxGbE4YygsgKorLQAZk5taWrGTRnVo1VkdlfU1MRRVVNtXNPjisQlI+zpSTXMSRQDxjiOJdo1z5HdrZ0KBKk0BFg46E6R0XHJ2LCFzSpEuS5QmWzqUC6Q/je8c1i1S5yqj7OXBUnLyPZxqkV1G0a2Pruf0tpW2ez7f2Q4HDqEVmSbT3W67l7CdpJxSiThkAEAAMASWuToHvHbcMVMMoGcnIsPmHhqGJjh5HAZiklUqbLlpRUc7LKacx69NGbx3+F8cTIT/FxP2hLJIIHMlRLFL6sxPhCYTFui1nbta3sR4zDRqL/ABpXv9ylxfisozlMr8P3VfhHSHhuJ9oJS5qlJKiCzU/2gQomlWTbeZE9OnaCWV7fOCx/1nJQOZKwUkJIGR6hyQMz9HiUrtnIUrKBNGbQoFdqhVBHKzey8/OOVcwlIUrIlSy5qwAFwGc2rHU9lf8AD6biVFU1S8KJYH+qhT35AgHLarl9Y835UGro3lXnsg2I7XyEFIVnJIBokKobVCqF9CIsI7VSFBIImJCjQqASDl5lg5iBprv4RgdsOyOLkziEpXOlS2ShctCsrKAmaAtzKO9Qa0jlk41alICyVAKdid2Cr7gAeUFUINB/UVL62PRZWNM+WmbLEwoKikqCFEBbgtQOAyr+9IhiONSpRyqmEKK8pdOb4QMyiNuYMSGN9IrK/wAQ1YJH2eRJSluYKuHNVcrtGZJ7fj7UMQrCy5ihLSgAqIAUFE53SHJYtW0O8PCy3vyKsVVzPa3U30cZkpmiWFKC00UCkhISzmtgAWqf0gf/AFdhVqYTVeaCLVZyGs8VMF2h7uXMxcvCqBWhMk8pKQCAVVKWylSffpHEYXh0xSgyCXIAG5cACu9oH6VNcj/rJX4PUcF2owy8qUqJ7wEsUsDXKpsxYudOjxRV2bSnEqWkLmZ0GYhAPO3MMqDmLvVuniIsYXsQvvyT3SSuWSUkEd2CugBq6iQoctgesb+A4HOTNCvtSQlITlQBYJSQBUUDEuA3lEcaWWVltyJWrKpG11fgyZ/BDOwQWqcmQJaVqU9ShlBwobkPRtU7V5rsrhUTVGXMU5CSE5E0UrI8szFJIGVwS5e0esSZISrKpKVoIUClKUkF8pqCnet9to5ntUFOBIRJkIFSFJZaiElNcjAUNAPWJ4whFJRiVJQuneSMvC4dICZc1PeEgJcXHMshSj902YvTbQa/Y/s6mTOXiASygtGQklSWUA3Wx+jGJheFT1NMVMkGWCHlEFMwg0OVrBlFlO5vHf4OTKyOBMRcZSotSrpS9KwcNBwmpNPsupDXinFvMicjEjmO61abcv8A8wpmLA0PpAp6UGU0t0rc1d/vEqd31ipj5KikZFZS9daPo9AfIxuU5u30sy6jgm/XH9/+BJGJDrVlVzKZqUCQBu13MW1YhLhknqFEHbbzjNw0ghKcxJIzZmIDqKiXsaM1A3ya3/DcOFM1ebWnteJIvTVPn5uJKcL/AFR4+bGdxHG4pUyaBJRLljLkUlSSosoEqIJo9C3SL/C8epEsmchBapJCbM6nNvPrFbGz01CXsLl1bX28oxONKxkyVMATh1pUkgjKoH4WDDMQ/wCYim6clLMlJ+1y+sRTcUrx72KHCePTZ3EUslapJSsywpgkpJKubKC5AcCxYJcgPHT8IRLloUhlUmTXJp/+hIo1aER5imVjEFOUrpRsxYhxQ1taPSOLdoVJ4cpc9AEwAJlKBrmVlDNsBmPikbwkZSpSV09x1GnVi1Foxe1XZvvZzYVKZQIK1KW5zKJonfzegjEwEjFYNcyZhUoU6lJV/DCiFBeVSUqU5CaA032EW8N2wmy0kHKujOtKSXd3fUs4jouyfaFE/vDMkywmgLFuZWtGIdrh7V0gYhRiszv+RqGaTsrfgwMX214rPlmXNRLXLJAUlcpBDGpTzCjU00gZ4fNl4bu+/lqQ6QEJSKpVMADqA0cknYGNDtP2OlCYFSMQiWmYPgnGao5h8QzB3FuukXMB2UlTsMZX2hGd+ZUpbgpFWIfq/Wh8c6E5x9S2+5ZnSc3aVtCzwnjMuSuZkKEFMxTFqm1WLnfaDYPtb9oTMl96qZkLLBQyQTtyAEUvGOr/AA7mTJiVGahakMA0xiSkBn5C6gAkfOLMnsfi5AX3PdELVmZc1dDqeVHTbeJ4YuUZ3mk0Rywt01GQfHYdK+7qR3awtgHdgQAQR1jF7XcJlzpeYCZnSOUpSSDzAsobsCz66xHjvDOKJJIlSwgaoW/gFZmPtHOcS4li5ae7xCJgcP8AGoODqCk18Ogi3PGRqRcVHV/P2II4OVOalfRF/inAlIPLMSSDyDmSQkUDrL81Xqa13Ec3jQoocghy1WIduYk7uwi7hsRINDLmoDEZs4pq4DNpr6xnmb3KwpExUxwXcAFJen3iHpGdOOt0rFuEdNXcr4jFqCmCmAYNUNQUhQbF8fK1lXMHajjbwhQPV0JMqPoHhnFgpuRuVL/CE2GoNosYjEBi4vawAPQkfnHM4LtETyOJakgOhCAaNRjV4Ng8MmdMzlUxYJYZlMDuAkFxWkI6atcsqabsGxkp0KSibLSonMyiWAq7hB6vWOb4T/hcsTkzET8OVBWailmt7AA/KO9wvB5MkJWJZJc3uGHuItKxUsF8qQa9PUWhoTcdiKpTg3dtnA9sOBTETUzJ4lrBGRBFQG5iCFVBqY5pXC5ecnKK7CPRO2HEROSJdwCFEtqAwb/yPtHOI4WKMX9N7i8aVBxcfWtTAxNOSqPy5aC4bOySTK+45OVhdnfd3c+cYuH4WAQWqG3jppODAFvl4ULflvE5eDY08yx8fq8WIzitEipKFS92ykmUSskuSoGpcm73i+uQHCgGOUA+Id3ix3TRNUqu/wBUhMkXK7I51Zwi0iSMQpLEFixfzb9BFXFIMz4y5HraLIFALRLudb/WsSwoxSuVamLqy9LZRk4FIUDQNX3i5LWczkuGiSUN0hKpD04KJBUrTatcklfjr7l4ZcyEkiIZomU7Ihld6jOfz06Q5BhnETGv0I5TBqytMwbvW8AOCmMQJnqIvqX9fpDNEsZWdwOrNK1znJ3C570mD3/SB47hs+ZLCZrTAC4BUaGzhhHQk+/94QDjfrpAnK71SHhiakVocTiuya1j4SPBX6iC8N7NTpbkKb4g1NQ3nRw3WOuI+mgkmaz/AF7aRUq0VJbF2h4hWUlqc52ow8ybKwyTndFVcoU7U5i4J/ttHOcP4AtC8wmTpZ0KUkerPRnj0XEqcDXpFUSwzkRDDCwUbFyr4rVzcHNjha1d4+IUSvKXUFAulrsA5YXFY1MJJxLIK8QkqQ4zcwKku6Mxf4g6qtZouIy7N5wYp6wssLCXpDDxavF3R0knioWjKtWflALMdGJ8YweNCTMl5FoKyPhdIdIeoDj6ptAVCAr8IEPD4QkpJnVPGqsouLSMKbwGVdm8kv6CKc7svLNh7fvHSeIiC0J2jRjTXJmrGVE7ps8/4h2eCZhAAYNvsDvCjb4sgd8r+X+kQoqypxzPQ36WIm4Jt8I67iWT7QhSJRPKDyjKkUAuAXcDpGjhcScxUECW5sn8yYrInOAaEkJHsIgqYHHpX8gK6ftGXGlpYuSxOuhqf5oo/D9eLiKi5hJfXXzOzfXWIJV7+Y/QecIIrdntWw67aRKoJbCSq5iJe539bfWhgoFWI6+XXrAwmrmr+NiD+lIOE1/MnqXZz5xKkV2yRpX9tqDWxtDtXrTf6reIg9QPQh66Wp+kERQkvqbnfzqYmhHqVqtTTQisO5rbem9yHFBEQnLQ76/Ngd/nElm1HAOvuX36Qgsv4VcCldSdNPqsTWKMtSTUF3GgHh4fRgiga7evj6vvpA1GuifPao8/lEVLGxIps5DG+xeHIHFBXD+Gg09TEFzG8/be/wCe43gaPcvegPQ0NQ5rA1TCwrUWB6XADNZzc23jhHAOFFn06bP8n+jDKHlp4Vvfb59IEhQYN6+JoLPdP6wVCwAC1A3TUklq6loj1HyIgo3ArttR9d6GkOpWrN0bbU1Y7NCWLjUgUPmRlpt8okhJobuQxs4qX3AvSnjHK4Mg5HR3ez+ekRuwD1Fz8oaa58CWurr59SQd4d9dmL+NCdyKaRMnoRSp3ZEoqPk3lSErbWn10hJAcsXLUcB71u4+tIlIS6khswPjXU3vHZhfJBlO4iIRu/S2kGmHlqAKBgK6FidvWApLpcpJfatD+nWDmugeVZkbjToIbuwXen59HhLUXBAL7Xr/AGhlzRmF3qPS9Xfrr4QbBcXcEUM70tt82hynxHjXzgkwjUHpUQ6g5I8K+O4IpCJch9gK5VIEZIs4f66QbKzgG2l/TcQGYlm1exFv1iVu4qi+ASJRH1T1hCTq1Yms5Rt4g/284cL5bj5vHJtAcWc1xeX/ABlfy/0jrCifFlPOUQR93T/aOkKK7ep6Cjfy49kdHhTyJq3KLlrCt7H9oJ+30T08v1jhxyhxdKSGu7B3pXaHnByXDh65fqmlYVUkold1Hcnh5rtRqHR3uab2g8uYTa1fPUUH14RWQlTagAtplA0dhf3raLaA7hgSbu76W1aI8hMqrG7y7VejWBN4lLNagFvA2ZvZ9NbwpivvbMAdQaWA84SZNKAZQSLMS2/UUMNGCFlUHQmoDgk2u9RZqh6i7Q4UQaUDauCzt8WgYQ4RQPd6Ow2r4+MSYBjU0tpUUL/lEy0KstR18r3V7jpW9wYiihqfTd+nlE0hzRwFCvQa1vb5+kRLGV3INdmYFvY6dQYW51nuO1GII15fQgddaNEM7Bmb9mIFavSjw4qxLF6mlLUHWuthBJamoS3KCQDYvV3vSOudlIlmsSCGGmtPkLfrDJAILH4aGjBiSwFLuG8+kPLBqWfSlqGrgtWhq2phwlwxNVCh05XYDxb3jri5QKhbSzPVuY16bPDzHU5LC4OlCXG3VzpB5hBqRUX1IrQ1oG2HSIJSoJUPiVSwc622d6kaUgI5x4AklSgHAAHgyXcknavl8pd+AUhQahZhRmagNSPLR4bKXKSHoCaDKGZrliGNt22eCqlkqJ+FgC9AAFUGZgCfK0G4Enb3FOFK1I+J3aoLHdmB61gfeOmgJSLMmlDUuTQ+OlIJ3Y+EEgAOXuHLFyas3tAJhAAysQAHcU1JANjUHa1oCYWug8tQcE3IdJFzcB7sxDxKcAwoVAAEhqDQqBNGNXYRFL2YsS9SBsauKKqKDe+sOplIqcwAAoHeruWOhv8ALc86nJO1yM4uQCwFAwDu/wANr19ITCjNUaPoMrFy4HT5RCabOcofKwy+tDSmvtDycqmBIGUnV+l/HLX6DXshct3oCQSKWKlFwKkdTq9rbROVJL5VNQuCbHSrajxiM3EqChQukMBTMzMSkVqKeAiM6eQbEZhmfVyTUlyXv5wW29ELk01EpZUTr+THXo2pFIaWpsxqomoFuU3ND1gaEuQ4qVUOm19x1gk1KiWHxi+hGuVQ1Oo3g34OyEM/M1QBajNdnJts9oZE4qULg8x+6Dep2O9dngktJISputrpsWemUn5aRHveclLG7AGoY6Aj2MFtHKPsAStlFRYNs1fEWhYcc3MoJd/LrEpDuXGYkPloNdWo/gX6QFZUUkhSQzuknQbP4Wh076CygYfFyO+VVJ+Got8IhRV4pLT3qqgWsS3wjrCivJas2aaWRdkdVh5hyixYC1mbf8/lFlCxYEW021uaDyithZJU+YAAJT4ksA1aAeD2aLKSBmpZNH19dL1pEiaaM9p3HThc7OaVLGp6t5axaASASW3o2lnbXpFSbMdOxOtWHgNSYLdLNQeDA0cUev7QHEZMN37V0IJJ6aNoHPnEc1SmlgL+A3sz+8ScmmoIZgaUdhSlYZJIBq58Szeny3gHDrIoxKWIPw1AbajUb9IIuW13rWt9w/RvziKZQOVLM9Ou5d/lDT5wzfE7G29agUgHWsEC9a1JIFty3XWphBTqAplLUtR/Q3f1hpoKaVVqqj1NFEvtppSJpWKgMaDMdS1TfQphfc72EhLMQc1BV/QgBvD1iZSXBUzB/ar6PVR8IiqXVJIqR94hgBQ0saaQpJKqmgDvYFiaKFX8ukKFLgSUkqIIYtZwTzHX6aFIcG4yhJag3AIdPUv+URk5SArNl6sQdnrU+NdaRJYGbMXA0GgYvV7OfV+sG9wWtqB7zMHZySVbOzX0agrqSNYJLWwCiVGoNGLEEuC1CAQdrCJKVmUo0py6AB6PU7kBtHgKwCpkr+FwSElyXL0NhrYX1MHRi2a1HlnIsnQJINXcZahf3dXc9Iin4NVULg0BRQvSxfbbxEDXzFWUZXD28XSKXJAvB0sk0ALMwLkDWlGd2d7h4LFiRUssVVBJckUDEkFKvEsW01gyl1KhWrJ1U90k/iFTQ/iECSFLBprWrvWrUHro3jEWFQkjmq5oQsE5S79WpACNlS4UXGYZQHs4KWUT49YaZMykMFZUGrE8taABqisSROyqDgOoWq1HCg3VjS8KSQwZwxqGrcByk1YakbeEdp8+4Unt84ABYBIJSl7AZDv91RLl+nmIiFJKmY1cHMClIo6uXcD2hTVVIZyAz0KWAI6n02G8NPGfLysWoUkZiSLM1vLWHtyC90JU4gOkukgJSos9melq6W9BFeaQNQxA1zaORV3zP7sILhQCnIClnzEpIzCjEML1uOsCC2AdIIBJBoXs4vRmLEe1IJ3cSQ/KnLmrypaxcMXA+jE0nMTlLFIcgGvLUgVAYPTxO0OqSxBzKQprMAqtCAFVYpL1oXMBw5AUO7QyqGpYFhUNYW2apjlbdHdLiUsAhZNDTKXZ9wTV9XDxMz1uWGYPQABwWd2JtWjQ6p4ALMX+JAYkbXDliDQBg/iYnKQUh2HOOUFsriqgMwdxTUfKDfQFtSoJrJSsAlCeUuWL7bpNbWgc3KsoShCgFMzgFJDlyF3FR6wbvQFgqW6SakUAVUAF7JYC35RWmocEpzJygEiqkkWpQZbQ1ncF0YvFyUzlJKVAjK9APujqYUQx8mSqYT/EBIS9dcofQ69YUV5Wu/n8mrTXoXY35CnAqVUFL6aiwEW506gCmDtYOfyfxMVMJP5E5Qxyj7wrQVP7wRaqtn6qZ/naJteTNlyWcOh2bdhTpoL0ix3YB5UgkUBBbyG3t5wFU83cMGPmLDrEpk5wHGZi7MAG6bD6eA7jKyC96Egk31b4XPVqwSUkNViKFT6DwSASSfC0QVLIAJoptqBxRI0BatN4kZaeUCrNmyg1Ud4XQbUlMnZlMa7sVWub26wVco924apu5FXpl6V0r7uCYaukBCQcpJISSR1NSHgmJcJDkKNT8Ti7XUWPkDeB0BfRskgO5BJYgAXcMBzP4CkTUVZGYFRehoWYBLvbU1hkKdJuQltA2Yk1DgA1tXbaCSly0qLnmIervStQ/Q+xhGwpElTmzvUgHlLvViWFNFa7w0kBIZvhIzN5uG0N96tEZgqlSSCVZrAUzMLl6i/jEFKSmgqagj2J3Lk+wjgt2Y8zD2SQzFFTdgCeovqw1JhlzMrqDnKC5JB0D0bRulWiSSQopA08QUg+1Nn8YYIXkJuTzFglwm5C6gvb0g2BcClBWFljlqGDEEDLlLMxFXbQjpBps8pKch0JJNc9BQ9aO0ESO751KPMGGlGBDp1IEBIyLYAAZX3AJFAku6Sd/KO3Eeg8h0ocVZQUxe9g976DV7UiIQAQXBCi1Q/wgNmZmUAbRLEyFJSSQATlTQkknZ/XzgSJalE2dCX20ZR609xB31O1WgeQHWo6AswIeorao0NdhAJUosSyRapcW0y6ElvEiAyV3IOVKU2c5g5oS7uBXW0TkkAMAFEkpZ2B1zJBoKBiAGsY5oCaJZFBZdXxF1BqM4+GodritogicXUVOpjcvSvyNLnSCzAR8ZJzCthlDPQG9AwaEvFJSEhQCSzjKDd35n67dI456sr4hCUkMpJBYpAf4ST8QtcHXTaHEsLIqFVAazAUtStbV9IbGSW5ixZwK6M7hQrc7NWGWEhBUolSnOUAhupUQXN6pGnpElrpCWs2QmtMlg/fScoOhDWcD49amsNNlcqAAhShmqDnBSwPMLCrj9IJJGaW4EsJeyWBzbMU1BfU002Nc0cEDkF70VRQJJA/P0jlroF2TuExSwXVR3DkkgsC6a5X2IIbaKylkFKgkrJvdgXDHKS+4d6+UWZlUqU7gpTrduUhqh9XHSAzkEocOkpAoCC+jrSWZqXGsGKWwJSbdyKUZ0MSLvchd2yhzRncAnzirxHFLSU5EAoDGhCs2jknW9mvF3uc0lRQBlDB3Cmq5KgBqxAKjZ6mK2PUVgKlpbKGLVZgwNakdfWDFpu3cLTWofEqQgCaApJmPyrYEFtin2N3eKZxKgXXVxRiAWe6ArUEENehhkzVTJeSYzg5qsComhc6KZr3ixhVS8i0MqrZQs8yTYshVMrv7QVp3Fdtzn+MKKZygEBYGVlJqDyitFQoNxeSnvlVCbUExTPlD6HXR6WhRC4u+xpwtlWvBLsusmUlyTRN66CNXFmp/wCR+cNCh1suxTq/XLuF4knmT5fKCTVEBDUdYfrs+8KFHLZCrclIUcqK3UX9Yt4aYStTkmv/AMmHhQr2H5BLWcqan6SYUs/9uo60rr8e8NCjuAP6hY2eoZeY1Sh6npAsZNUFJYkOa1v47woUBHLj51GxGKXUZlM6aOdxGpiphEskEg/xK633h4ULyh5FbAYhRd1KLlINT/uihNxCvtKeZVwLnaFCg8sDKs7EqZRzKpMmNU9LRYnYtYKSFqBztc2ZNIeFHS2Q1P6mV52Nmfahzqt+I7eMVZ2PmCQoiYsHNcKL/d6woUD+h1uhsHjZhWQVqIb8R/WDpxswY3KFrAC1MMxYU0DwoULMEF6mUJnEJhmLeYunefeV5axekY6YZSHWs/zHfxhoUHoNJIqcOxsxUxLrUefVRN76xVRi1tM51UJ1O5hQodbCzSuyzhsWvORnUxQpw52SfnFHB46YSHmLP+oPiNsr77woUC+rJVFW2G4hxOakryzZgomy1DXxitL4hMb/AFF1FeZVb3rWFCgcE+VdCv8A5jNBLTFipspWrvrDjik4BAE2YBmNM6m60eFCiNjZV04GxmPmZl/xF/Er7x/WHm8SmqlqebMOtVKNWHWHhQzewFFW2MHik9RmqdRNtT+EQoUKK92X4pWR/9k="/>
          <p:cNvSpPr>
            <a:spLocks noChangeAspect="1" noChangeArrowheads="1"/>
          </p:cNvSpPr>
          <p:nvPr/>
        </p:nvSpPr>
        <p:spPr bwMode="auto">
          <a:xfrm>
            <a:off x="1730188" y="-1298614"/>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AU" dirty="0"/>
          </a:p>
        </p:txBody>
      </p:sp>
      <p:sp>
        <p:nvSpPr>
          <p:cNvPr id="38914" name="AutoShape 2" descr="Exterior"/>
          <p:cNvSpPr>
            <a:spLocks noChangeAspect="1" noChangeArrowheads="1"/>
          </p:cNvSpPr>
          <p:nvPr/>
        </p:nvSpPr>
        <p:spPr bwMode="auto">
          <a:xfrm>
            <a:off x="1730188" y="-1298614"/>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AU" dirty="0"/>
          </a:p>
        </p:txBody>
      </p:sp>
      <p:sp>
        <p:nvSpPr>
          <p:cNvPr id="38916" name="AutoShape 4" descr="Exterior"/>
          <p:cNvSpPr>
            <a:spLocks noChangeAspect="1" noChangeArrowheads="1"/>
          </p:cNvSpPr>
          <p:nvPr/>
        </p:nvSpPr>
        <p:spPr bwMode="auto">
          <a:xfrm>
            <a:off x="1730188" y="-1298614"/>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AU" dirty="0"/>
          </a:p>
        </p:txBody>
      </p:sp>
      <p:sp>
        <p:nvSpPr>
          <p:cNvPr id="34818" name="AutoShape 2" descr="http://appa.com.au/image/product/163909.jpg"/>
          <p:cNvSpPr>
            <a:spLocks noChangeAspect="1" noChangeArrowheads="1"/>
          </p:cNvSpPr>
          <p:nvPr/>
        </p:nvSpPr>
        <p:spPr bwMode="auto">
          <a:xfrm>
            <a:off x="1730188" y="-1298614"/>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AU"/>
          </a:p>
        </p:txBody>
      </p:sp>
      <p:sp>
        <p:nvSpPr>
          <p:cNvPr id="34820" name="AutoShape 4" descr="http://appa.com.au/image/product/163909.jpg"/>
          <p:cNvSpPr>
            <a:spLocks noChangeAspect="1" noChangeArrowheads="1"/>
          </p:cNvSpPr>
          <p:nvPr/>
        </p:nvSpPr>
        <p:spPr bwMode="auto">
          <a:xfrm>
            <a:off x="1730188" y="-1298614"/>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AU"/>
          </a:p>
        </p:txBody>
      </p:sp>
      <p:sp>
        <p:nvSpPr>
          <p:cNvPr id="34822" name="AutoShape 6" descr="Metal Wall Clock"/>
          <p:cNvSpPr>
            <a:spLocks noChangeAspect="1" noChangeArrowheads="1"/>
          </p:cNvSpPr>
          <p:nvPr/>
        </p:nvSpPr>
        <p:spPr bwMode="auto">
          <a:xfrm>
            <a:off x="1730188" y="-1298614"/>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AU"/>
          </a:p>
        </p:txBody>
      </p:sp>
      <p:sp>
        <p:nvSpPr>
          <p:cNvPr id="2" name="AutoShape 4" descr="data:image/jpeg;base64,/9j/4AAQSkZJRgABAQAAAQABAAD/2wCEAAkGBhQSERUUEhQVFBUUFxgWFxgXFBcXFxgXFBcYFRgUFRUXHCYfFxkkHBUVHy8gJCcpLCwsFR4xNTAqNSYrLCkBCQoKDgwOGg8PGiwkHB8sLCwsLCwsKSosKSwpLywsLCwsLCksLCwsLCwsLCksLCwpLCwpLCwsLCwpLCwsKSwpLP/AABEIAScAqwMBIgACEQEDEQH/xAAcAAABBQEBAQAAAAAAAAAAAAAAAgQFBgcDAQj/xABKEAABAwEFAwkEBQoFAgcAAAABAAIDEQQFEiExBkFRBxMiYXGBkaGxMkLB0RRScoLwIyUzYnOSorKz4RUkY8LxCIMXNUNTdNLi/8QAGgEAAwEBAQEAAAAAAAAAAAAAAAECAwQFBv/EACsRAAICAgIBAwIGAwEAAAAAAAABAhEDMRIhQQQyURNhIlJxkbHwFKHhBf/aAAwDAQACEQMRAD8A3FCEIAEIQgAQhcpLS0ZVqeAzPfw70AdULg2RztKDtzPgMvNIlla325KdVQP7oAdIVVv29RpE91ftOHqqnbLPO45yOHCr3ZKeSFdGq1XtVlb9jLQ5mL6SOzFJVQZumcOoJjX7bwjkhcjcELIrru22n9HOTTdzzwe4Oy81IMvq2wmj3PqPrUd4HOqaYcjTUKhw7eSs/SMB7qeimrBtxBJk4mM9enimOyxISIZ2uFWkEcQUtAwQhCABCEIAEIQgAQhCAI28rcQcDcqAFxGvS0a3rNDnuHbURs15Nj3Au3CuVes7z2eKXelWyvAy5zDQ13gYSOqtB58VUL5vF8cws7Gh87vdr0Q2lcchHstpU01VvpdGW32WEXhPKaNr2NHrT4plbbUyN2B7gX0qWggkDSrjXCwbqkpnJaZomkzOa+MMzo8xta4kezHGMzSoqanPVQts2wsj3A1MZpTEYCB2VAJpoM+Cx+mn2zTm/A9te0EDXYXGhoekMRFRuyFDpSoJXC23nWJz4p4ZQwBzg1xa9rSQMRBOYqR4qu2+22N5xC0xl1c8TR6udXy8VxhgY+vM2izdKmhaHAD6ofQF3AuxU7aENRRL7LtdO1s8sYY2MUpk6hzplk85VzCirTa3MeSWOGedQ4+DhUKK/wAELRiwykgZPErpHH77Xkg9mSVZILY40gNreet8xA3ey51PFLihFhu3bFrRhayOp3uxOPlp4LpNegeaveCOqhHlUhVqG7jE5wtDWh4HRLHsc9rgcgWxk4SaiuKgoeK9fbhHk4vd10joM97S3PLdUZlFUFFuszmO9lwd1VHpqi0XQx2raHiMiqnM4BrZGuqx1c8OEjC4NOJteJGYJTmzX5LHTC4OH1XnE05Vydq3KnyKpP5CibhbPZDjhcXMGrerrG8diu9wbRNtLRudvHZrTxHiFUbnvyO0NJb0XNNHsOrT3ZEcCEuyODJw6PQuplpiOTgOyhr1mm40sE6ZoaElhyCUpNAQhCABCEIAEEqu7Y7c2e7YsUxq91ebibTG8/7W8XHLtOSpmzG1NptzZLXO7m4iXRwQsqGBrBillcdXuoMAJyrjoAgCc2q2haJKDNoyJ6+NN46lBWKeB03PNNHkYXZ1B01rmDkPkoK87biJqoOWShqCQerJQ8h2f4nJfc0uZzXgggEHvUbLdsf1QqZBfsrBmajr18QnTdrXb8Q8D8vRCzQZlP0GaKuuiYtMDGVrAx4J1xPGEU0FSe2tf7M23ZYpuiWiJx+uGuYa9Z0UbNthT3m/eZ8QB6plLtEw+7Afvuaf6io5nBrZIW7ZRsLsJDo6+yWue1ruwg08R20Xa6bjiJpK59Ro173Bjq5e0Dh4a61TWzbcuazm6NLPqmbE0dgeDTuSY9qGbo2D/vUHgAEhUyz2K6gR+SjjY0AmjSxo6ORIpSu7rTS0XaHHOvY0EuPYB81H2Xa9rf8A2QOuQn/cpKz7cQUo/A8fVwyOB7hUFTRSjIZ22FxGADC0ZYQQXGmgJGTMz7OtTodV2suy9peARGWNrXFJ+TbwFMWZAHAEp9JynMYKQRYfssZGPEVPkoO27Y2qc9EUJ4DE495y8lE5wW2dWH0mbK/wono7JBY6yyyhzi3CSCWRnfT67zloMPeuVzbewutsUTgQ1zg0OoAGuOTQQMgDkKDIZddIafY60SxiSYOzca4ia0w9E57vb8lVLfYDES3RzfVUsvijSXoZQTk+0j6oaaheqq7IbYRTxsY54bI4NwtcaF+Jge0tr7RLToM6tdwVqWpxtUCEIQIFFbT7QMsVmknkzDBkN7nHRo/GgKlVmPLlIeYgYDk4yEjiQ1oH858UAYjfl9S2yd80zsckhr1D6rGjc0aAfGq2aOEQWXm2+zDC2EdbnEYz2mrj94rELMWh7S6uEObiprQEV8qrab2tzH2ZhZ7MrnSeuXcHMH3UpPjFs2wR55FHy2Vm1OqUwkFE9tDkxkcvLlNs+rx4VEbypE0ADWuxAl1chTKmWedR3gdVUt4XB7xliyAroBWnxO4V8k4fBOdfh3SWxjao1HyQKZntDC8hmYAGdS4HjQljD1ZtGiMqbl2c3Hpo+fljjN2mQrbIU4isBUpG5nvV7l0D27lEszWka4/SRe5IZQWJWO6NnI3kc4+g6imdleFKwWgblxy9RJs93B6PCo9Lv5Ljd+z13sAq0OPE1Pqpy7HWdrxgY3ubn3ZfjJVa7bM00xOVmsIjZ7JzpWu9deKTl4SOT1EOKauT/gf7URSPjGEYWUNcvA07/NUW9dkWzsYAKOfO9zn6uDC+JhaBvpzwdT9U8Vq7RjipxCqNoDWxyYnOaInkuc32gyRo6YDSdHsYSOFQulxV2zzsOZ/TcEtP9/66KTfVyMkhc1nRBZHzVNBgGJjhXOtS8H9Ut3lL5NuV97XNs1vcXMJDWTOPSYTo2V3vN/W1G+ozDW97/b9HErnYJQwmOzhhILZSC6R8mRaecj5xlDVoDMnArLdD+D4qk09HDni4yp7Psdrqr1Ujkpv189ijbIauYMNTqQ3IE92XcrumYAsy5a6YbLXe6Ufws+S01ZTy9y4YrI7/AFHj+AfJJgjI70ukir25g/juK63btRLEGsfV8bRQDQtqdQfKnABTF22kObxBRa9lWSCsZwO4HNvzHn2KG01TNYSlCSlDaLLcDIbRZpHBzS6U4Gk6x4AH1cPdq5zAf1WuUGyxvfKIw04y4MDTkcROHCa6UOXUq2657TZyXsxDDq+N1deIGo7RRPrr23kjtDJpWNlLRQ+4T0SzFiFRjAIoaatHWsp4FJLiejg/9KUXNz86/Wv4LFbWRss+EhofoQcHOB4IxA6vFCHDPCKbnVaRXZU4vXaaGYh4D2P9l1QCHBtML6tPtU6JyzoDrVRlpvBtOiQSspY5c6SOyPqcUsLk32/HkU4dLdw3fBOHnojLyUUy3CuafWq3RUZgc4nD0qigDqnIcRSi0lF2jz4ZI03Z6GpTQmrLYEuO0iuqHFijOJKWQguAUs6MNAKgbPaQCDVSlpvhhbhbUnwHmvNy458ukz3vS+ogodtFluybohTNikbiBdnu686b/DwCqezV7QnozSthGoc4OI7OiDn4KctO2F2wggOltTqZYW82zxdQ+q0w48l2L1GfH87/ALvX+zR9mrZia9m+N2Ejq3eSru2dt+hSc7jaBICMGRc4nUYDq3yWaW/lGmkfihBiOgcyjZC3c18gADtPqBQVpFotBMj3Gh9p7na/blkPkSvUqUl0eG8mLFkc07vxXX7/APDhft8mWR7q1e81OnR3AZUGQoABQADqomtx3C+d4AFAM3EjIDiflvVh2U2VgtLiOfBwAFwaCSQTToudllxAOoV3ksMcLAyJoa0eJPFx1J61DksapbOSc5ZZcpE5ycQBnRaKNaKDsGXwWgKkbAs38Wk/xO+Su61j3FGL2Cyf/qCb/l7L+1f/AE1rCyvl/H+Vs37c/wBNybEZDdNrwmie3ltNgbhZqfTiaeihMVFHyyYiSd6hRsq6HMt4vecTnEnt07OCX/i7/eIeP12hx/f9rcNCmNUK0qJH/wBPjOsWHrZIR5PDvUIbLGffe3tjBHiH18kxa1LDFQiQmZFU4JWkV95kjTTr6BHmj6K2gPOwmu6rgR24gB1pgWJJYgB6+AD34z2SNPdrqkYRxH71fRNg48KpWI/8o6CzvjH1h3E/JdWyAn2vJyZOfxCVHPT4pdDtkgHRgEu5zLgwEa76uFMqryO9426RF32pKDvDW1/iS7LZ8YyII3jf3BMrZGK4hSh4CgHUlYD0bTSj9GyKPrbGHO/elxEdxCZT3i97qykvI3uJJA4AurRc2uP1h4f2SzKfeAcOrd4aJsRKbO3t9HtDJWHoVo8cAcj+OparapsWaxaMAOy9l4I7+B/G9aTs3eRlsrSfaaMB7WgCvhRc+WPk0i/BpmwbMh9gerlclUth2Ub9xvmKq2raHtRMtsFln/UGP8lZzwtHrFJ8lqazD/qCb+boTwtTP6UyoRgskuSapb3JCSA9SmNqhgCVj4JiFCNe4QkBpOpSg0JiFVCU1y8B4Ir1oAU55KSW8T5pNUN7gkM9FPwSUsBu8IDq5V8KDzA+K6MgPDxJ+SQD+yva2lMnNGR0yOlcs8yp+O5xamFxo0NbSjW6aZ1J6uqnBRdnu1+EFwLRw3045qwWe3xwxERvdVwzDgAfUjdw71jKXwbRj8mf2mz828jwzHqiOQjr8/RSd6OEhJJodc20J+9XPvChyynzWqdrsyaHRjGE4ftdhbn6V8Va9jbR0ZG8SHDvyVVsc2dD/wAhTeyJpLh7vB1Pkoye1jjs+gNim0b91n8oKtCrexzeiexn8jVZFcfaglsFmfL+PzZH1WmP+nKPitMWbcvg/Njf/kR/yyKhHzsUIIXiAPUtoSAlsbVAhQPBLbTevCaZDVeAV/GqYhbn8EmnFKLdwzPVuQYjqSB6+CVjoSBXRKwdnr/YJxZLA+T2GF3XuVhu7k/nloXUaPxuUSnGO2VGEpaRVw38BP7HDmCaD7R+Cv1i5MmimI1UzDsKxujB4Lnl6iPg3j6eXkpDLWwMoAS761DXPcKmqhrea50PcP7lam/Y4cK8NR5Cii7x2HNK081McsTSWGRlrpdx09FwkFCrTeuzGCpzB6/xVVqZuVN49F0xmpaOWUXHYhj86jUa9YVg2fdS0s/WJ/2n5quxKbuR35WI/VfTxBA9QjJ7WKOz6Q2O/Rk9nkAFYlX9j20iParArWglsFnPLwPzX/34v9y0ZULlrgx3W4cJYj5lMR81OXi9cM14gD0JYkXNe1QAsZpxDG5xowVcdKbgm0YqacclfdnbhGEY6Z6tGn3jq70WeTJwRcMbmyDu/ZmWU0qBxDc/GmXiVb7m5OoxnL0zwOnlqrVdl3AAAAAdSm7PZgFyfVnI6lijHZG2C42MADGAU0yAA7ApaKxJ1ExOWALLjezW60cIbJxTtsAXrUuqpJIltsSYBvCS6yt4LrjQ4p9CtlV2mukGM0bx3LB78gLJiKfjq6l9M2mIOFFgvKbd/NWjt8x+PVXi6nXyZ5e4lN0KmLlmpKz7TSO4jL1UM4pxZHnE2hoa5Hr3LskrRyrZ9W7JD8ke0qcUJsm38gO1TaoHsFTeVtwF2SOdo10Z/jHzVyVE5bP/ACef7cP9ZgQxHzQ45rxCEACc2ay4im4U1dkXSCmTpFRVs53bYq2kNp7Of48VqNz2KgCo2zgb9LmJOlAD31PotHumZpIzC5cvZ04ukT1kioAnzGptAU8jKii7FtC7xtXOq6MclQ7OwCWGrxpXSqdCs54UFdUhwRxCzhMsW5YWjHGd9SOvT8eBW0SrIuWaygNifvxEeVUR96FL2MyyqXAek2n1h6pOHKv4yXWwNrLGOMjB4uAXecZ9a7Mj8iO0+ql1F7OD8gFKIECo/LSPzNaO2H+tGrwqXyxj8zWrsi/rxoA+YEIQgACsdjuZslC5zgKaD1VcV+uyyF0WWtPgs5ujTGrZAXNs3z4kLZMJa4htRkRrUkGvBSdjNrspyq6nE1B7Coq1WgwOLBUUpk00NQKAk6jTSidWW+p43NaYy7GOi3nHVzJANcxvpQ8FDUnotOMdl+2e21D6B4LDvB07irtZLYHCo3rK7pvOKfOP225ujcAJAMs2kZPFa5aq03TeWGlD0Tpw8Ny5m6Z0pWrLsHpQlTOzS4hVLmyUuVDSs7zXiGDMqvXhyhwxEguqeAzTe9mB2Ik0FDXOmW/yVKvJ1mYcTwwDpZuJzLRoGNGI99FMZcmW48VbLN/4hSTGkLXdza+einbsvG1kVc3ucfhr6LP7v5QoYzRhDQCQKwkNA3OcWuJaNPdO/qV2uraXnQ3EAMQxNINQ8VpVvxBzGVetz5R8UTDjLTsstltpeOkKOHUaeaoPK1ZsccYy9utToKNOav8AZZMQCqXKFdpmYwA0oST2Uofn3JKWmDjbaMgv+xsibEGA0LTmaCuYJNOGqZXGytpgHGaL+o1OtorEyIxtaM3NLiaUqCaNy4ZOSNl4622zD/Xi/nB+C9DH7ThydTPqzZ8fkG9iklH3EPyDOwKQWhmCp3K+2tzWv7LD4TRlXFVHlZH5ntn7MeT2FAHy0heleIAFp2yxxQt7AsxWi7CyVhb1VHgSssujXFslb4uBkw6TQevf4qu2nZmZwa0UkazStA8NccmVJ6Wld1O+i0SGOoS/8PWCm46Ojinsp1w7Oyf+s3FzYwMq/C9lSHYg7CSdG0ocqnipewWSQOdzjTrr0aOy9rommKtQdK5Gg0U6LH2pbrNQZqeTlsqlHRI3BmKKXtdnyUVcgo5T8rahKUU4gnTKBtPC4AUBcScmipz4kDcNadiq99XRG1rXivOh3SLmULiQMwSMNW0FBw61qF43fUZKCN1k5HPPeOBr8FEJcOqLlHn5KZsxHK3o82yVwY5kdY2YBjNS6RzRQ0A9kaknTKtj2U2EdB0nPGeZYGCleo1yGWmisthu8Dxr3nP4qZjjTc3PrwJRjDtbEQxUCgL+h5whu7eeAqK+VR3qxSuoFTdqr4ZZmSSvIq2J3NtNenJiaGMFO1x7AT7pWco3UUVGVXJmNbYWkSW6Yt9lrsA7GANp4gpex7a26zftWnwqfgouy2WSeUMYDJJI7IDVznZk9W8k6DMrW9juT0WQGS0Bj5syzCSWxgN1aSBV1a1NKUFBqa+kqikjz+5OzYrmFIWdgT1NbsH5JnYE6VkAqpyqCt0Wz9kfJwKtarHKc2t0W39g/wAs0AfKhXi9K8QAK87BzfkyODz5gH4qjK2bDy5SDgQfEU+Czy+01w+41GwvUxBHVV27pdFP2WbJciZ1yQ4MYCaSCpTia0ABRxtJcTQZKiaJS6h0lYaKBu1ncp1jkwEvauD7GCus1pAzOiS2cFZ9XQ+zm2zUXTCvTIEh0qToas42lyw7lgtTjbWsxHC2FhDa5BznPqacaACvUtptctFjW1l1ut18802uEMjxuHuRtbie7t6VB1uCrA05t/AsyfBJeSc5JNlwyP6XIOnLVsdfdjrQuHW4jXgBxKv8+h7D6JVjs7WRhrQAAAABoABQNHUAFznORHV8QFunbMWqVFzsA/Jt7E4XGxjoN7F2XQcwKvcoUGO7LW0augeB2lqsKhtsm1sFp/ZP9EAj5He0gkHIg0I4EbklWHaG6TnK0fbHZ73z/wCVXkk7G1QKxbEzUmc36za/un/9Kup7cts5qeN50Boex2R9a9yUlaocXTs1ywuopqGbJQtjOilAzwXny6Z6KdnUkuXKW3CIYXAkcQK+QXWzTAnIrraLHjGapaJvvsfXDerHioILToR59h6lYPpbQ0lxAAFSSaAAakncFR7NZnRuqBkdacePap2K0Ne3AW4gdajI+Oql5KK+mmSH+JRStIjdj7NPFMnyFh6k9stlpuAS7VC0jNR+J9sdxTpDVlpqEp0qj3HmzStQdD8EuWfJZNmiRwvS2YWnNQlx3aIuetLh05yCTwjY0NY3yLvvDgmO1F9NYWhxo0uGI9VRXyUlegx2Y9IjI6EjtrRa47Sv5FNJtImrFbMQGe4L20SZgcSPIgqo8mbv8rirI44nAueSR0XEYY6n2QKab68MrHjxSt7R6hdMXTS+5yTS7a+DRbMOg3sXRIh9kdiWuw4wUTtY2titP7F/8pUso3aRtbHaB/oyfyFA1swVrKqp7Q3EYjzjB0DqB7pP+0+WnBW6yOqE8dZw4EEAg5Z5jPcRwWF12bNX0ZWApS7LhdLrkFPy7INa4lvsk6Hd1V4Kw3fYg2MZbvJdEakrMWmnR3uKbo4CallB19RVjhzCzmS9uYtbADk7ouH6p0d3Eeq0Gxy1ApvXFmjTOzFK0R163fJG7nbO7CT7TTmx1OLdx6x5ryPaaVn6RoHWQafvA0U6W5dRUe6wlh6ObTu4dnUsWdWJxfUkO7DtPG4dMFtd46TfEKSZfsDd5d2NPxUPDYLO8dJgBOpBwnyTiO7LOBnj73H5rGTfyjpWPH8MmW7VQ098fc+RTS3bRiQYLO1z3niC1o63Hh1BNYYIyaRRYv1nZgeNVKWSyhlScyeqncBuClTlLoiePHDunY1ssTsI5zNx1ppXqSLZJknsx3qvX/eIjjc4mgAJQ14Ml8mbcoF4YpMA7+xTEN+P/wANiY2r5JGhjaZkuJwU7ahVK8IDaKSj2nk5b9ch4aLS9gtmDFFGZc3sBI4MLySQP1qOoSvRlj4wSOSGS5yl4Ju4LtNnskUbgA5jGtdhNRiA6RB351Nd9Sk2e1/5uOPi1zz918TR/M7wUnbX0FFUdmrVzt8zDdDHHEO3GHu/iLh91RBXP9BTdQ/U22PQdiUvGaBersOMExvxtbNOOMUg8WFPkmVgcCCKgggjiDqEAfN9hlzP4/G5TkGaib5sf0aeWM6xOwnjh9x3eC38BPLttNQFztcXTOjatElzPFK+jmlBn1fIpxAKhOGwKbce0VSl0zN74sD/AKcC5pDadE0NMsiK6VqVbtn7fSjD3fJTzrGHijgHDzUfatlj7UJ66E+hUyny2VGPHROxUcErmVEXTbnVLJGlkjdQd4+s3iFO2eUFZbNdHB9irq2q6w3ePq+OfqpKKi7sAUPHZosrSpHGKKgXr2JyXBMbVaQ0EpNJCtsbW6cALJ9rLyktkvMQdIA9IjQkbieA9VfrdA+1DC0lkZ1ePaI4R/8A2Om6u53dmz8FmYMLA3gB7Tj1nUnyTxqnyYT1xIbZXZMWeJjpADLTC3eGAjM57zU9ladtsssAjYAMqJETamp18gOA+aVM7JbuV9sxqvwojL1toY173eywFx7GAuPoqnyLRulnmmfm6SQV7ek93nIEvlNvLm7JgBzmcGfdHSefID7yn+RS6sFnjcRm7FIfvno/wtZ4rTBHq/kxzPuvg1kIQhdJzghCEAZNy07GPkaLbZwedjbhkDdXR9m+meXCqzW4L1xjXpN1HHdUdS+oJoQ4EHQrHdsOS0RWkWqzt6JLjIwVzxA1eynvVNab92eSiUbRcJUxldl4A5aFWCzuqqebKW56j6w9DwKkbFeLma5hcrlx6Z1KHLtFpZZ94TiJncfIqNsV7NO9S8Voa7eEnT0Ha2cbZd3ODMZjRwyIPEVUW6KeM/o3SDi2le9pPorE1g3Ej8daX0uIPkk4FKbREw2p9M4pB90/Bd455Cco394AHmU++kuHujxQ60u4JcfuPl9jgIZTrhb4uPwA816bsZrIcfU7T90ZHvTW3Xm9gPQkceDWEn5KgX9tFeLqtZZ5omnKvNOc49lBhB8UlFXr9xtui8XxtPBBRpIL3GjGNzc49Q4dZyCbQWovOJxzO4aNB3DietZxcWydtNpZM+GSlek6RzWuzBFemcR14LQbC803ZJzi7SCMkosmYjkvZDkmjJl5aZ6D8eStr4MyA202cFrs4ANHslaWu4NNGyfwuLqcWBaLsVdgihFBQUAaODWigHcAFCXLcT5iC4UjBrTee1XuGINaANAuuCqKRyzdsWhCFRAIQhAAkyRhwoRUJSEAVa+diWSEvj6Ljw39u496o97bKTRk0b4aHuOnj3LYUh8QOoBUyipbKjJx0YBLMWOwyYmHcS0tb2Y6Ur1EqQitbxo4961217Nwv92leCg7Vydxn2MuzL0XNL035WdUfVfmRn8192lubHNPaD55pDOUKdn6WEHra4+hBVstPJw/c4+PzBUZaeTqc+8afZB88lKwzRbzYmRJ5TBujd+81OIuUptM43/w/NcJuSp5NavB6gEtnJjJxf4NVfTkQ8kBcnKM3dG/+H5pnaeU4jJkXiQPQFScXJi7g/xaPgndm5JRXpNJ7XH4UVLHIl5Y+CoRbTWq1yBo6LK9IMG7g5x9BSqt8LQxoGnr4KyWDk/DGhtcLRuGQ/561N2PZaGP3anrVrEiHmbKbZLFLIaMae06eCst1bIhpDpTicrHHC1ugAS1oopaMnJvYmOMNFAKBKQhUSCEIQAIQhAAhCEACEIQAIQhAAhCEAeURRCEAeoQhAAhCEACEIQAIQhAAhCEAf/Z"/>
          <p:cNvSpPr>
            <a:spLocks noChangeAspect="1" noChangeArrowheads="1"/>
          </p:cNvSpPr>
          <p:nvPr/>
        </p:nvSpPr>
        <p:spPr bwMode="auto">
          <a:xfrm>
            <a:off x="1882588" y="-114621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sp>
        <p:nvSpPr>
          <p:cNvPr id="3" name="AutoShape 6" descr="data:image/jpeg;base64,/9j/4AAQSkZJRgABAQAAAQABAAD/2wCEAAkGBhQSERUUEhQVFBUUFxgWFxgXFBcXFxgXFBcYFRgUFRUXHCYfFxkkHBUVHy8gJCcpLCwsFR4xNTAqNSYrLCkBCQoKDgwOGg8PGiwkHB8sLCwsLCwsKSosKSwpLywsLCwsLCksLCwsLCwsLCksLCwpLCwpLCwsLCwpLCwsKSwpLP/AABEIAScAqwMBIgACEQEDEQH/xAAcAAABBQEBAQAAAAAAAAAAAAAAAgQFBgcDAQj/xABKEAABAwEFAwkEBQoFAgcAAAABAAIDEQQFEiExBkFRBxMiYXGBkaGxMkLB0RRScoLwIyUzYnOSorKz4RUkY8LxCIMXNUNTdNLi/8QAGgEAAwEBAQEAAAAAAAAAAAAAAAECAwQFBv/EACsRAAICAgIBAwIGAwEAAAAAAAABAhEDMRIhQQQyURNhIlJxkbHwFKHhBf/aAAwDAQACEQMRAD8A3FCEIAEIQgAQhcpLS0ZVqeAzPfw70AdULg2RztKDtzPgMvNIlla325KdVQP7oAdIVVv29RpE91ftOHqqnbLPO45yOHCr3ZKeSFdGq1XtVlb9jLQ5mL6SOzFJVQZumcOoJjX7bwjkhcjcELIrru22n9HOTTdzzwe4Oy81IMvq2wmj3PqPrUd4HOqaYcjTUKhw7eSs/SMB7qeimrBtxBJk4mM9enimOyxISIZ2uFWkEcQUtAwQhCABCEIAEIQgAQhCAI28rcQcDcqAFxGvS0a3rNDnuHbURs15Nj3Au3CuVes7z2eKXelWyvAy5zDQ13gYSOqtB58VUL5vF8cws7Gh87vdr0Q2lcchHstpU01VvpdGW32WEXhPKaNr2NHrT4plbbUyN2B7gX0qWggkDSrjXCwbqkpnJaZomkzOa+MMzo8xta4kezHGMzSoqanPVQts2wsj3A1MZpTEYCB2VAJpoM+Cx+mn2zTm/A9te0EDXYXGhoekMRFRuyFDpSoJXC23nWJz4p4ZQwBzg1xa9rSQMRBOYqR4qu2+22N5xC0xl1c8TR6udXy8VxhgY+vM2izdKmhaHAD6ofQF3AuxU7aENRRL7LtdO1s8sYY2MUpk6hzplk85VzCirTa3MeSWOGedQ4+DhUKK/wAELRiwykgZPErpHH77Xkg9mSVZILY40gNreet8xA3ey51PFLihFhu3bFrRhayOp3uxOPlp4LpNegeaveCOqhHlUhVqG7jE5wtDWh4HRLHsc9rgcgWxk4SaiuKgoeK9fbhHk4vd10joM97S3PLdUZlFUFFuszmO9lwd1VHpqi0XQx2raHiMiqnM4BrZGuqx1c8OEjC4NOJteJGYJTmzX5LHTC4OH1XnE05Vydq3KnyKpP5CibhbPZDjhcXMGrerrG8diu9wbRNtLRudvHZrTxHiFUbnvyO0NJb0XNNHsOrT3ZEcCEuyODJw6PQuplpiOTgOyhr1mm40sE6ZoaElhyCUpNAQhCABCEIAEEqu7Y7c2e7YsUxq91ebibTG8/7W8XHLtOSpmzG1NptzZLXO7m4iXRwQsqGBrBillcdXuoMAJyrjoAgCc2q2haJKDNoyJ6+NN46lBWKeB03PNNHkYXZ1B01rmDkPkoK87biJqoOWShqCQerJQ8h2f4nJfc0uZzXgggEHvUbLdsf1QqZBfsrBmajr18QnTdrXb8Q8D8vRCzQZlP0GaKuuiYtMDGVrAx4J1xPGEU0FSe2tf7M23ZYpuiWiJx+uGuYa9Z0UbNthT3m/eZ8QB6plLtEw+7Afvuaf6io5nBrZIW7ZRsLsJDo6+yWue1ruwg08R20Xa6bjiJpK59Ro173Bjq5e0Dh4a61TWzbcuazm6NLPqmbE0dgeDTuSY9qGbo2D/vUHgAEhUyz2K6gR+SjjY0AmjSxo6ORIpSu7rTS0XaHHOvY0EuPYB81H2Xa9rf8A2QOuQn/cpKz7cQUo/A8fVwyOB7hUFTRSjIZ22FxGADC0ZYQQXGmgJGTMz7OtTodV2suy9peARGWNrXFJ+TbwFMWZAHAEp9JynMYKQRYfssZGPEVPkoO27Y2qc9EUJ4DE495y8lE5wW2dWH0mbK/wono7JBY6yyyhzi3CSCWRnfT67zloMPeuVzbewutsUTgQ1zg0OoAGuOTQQMgDkKDIZddIafY60SxiSYOzca4ia0w9E57vb8lVLfYDES3RzfVUsvijSXoZQTk+0j6oaaheqq7IbYRTxsY54bI4NwtcaF+Jge0tr7RLToM6tdwVqWpxtUCEIQIFFbT7QMsVmknkzDBkN7nHRo/GgKlVmPLlIeYgYDk4yEjiQ1oH858UAYjfl9S2yd80zsckhr1D6rGjc0aAfGq2aOEQWXm2+zDC2EdbnEYz2mrj94rELMWh7S6uEObiprQEV8qrab2tzH2ZhZ7MrnSeuXcHMH3UpPjFs2wR55FHy2Vm1OqUwkFE9tDkxkcvLlNs+rx4VEbypE0ADWuxAl1chTKmWedR3gdVUt4XB7xliyAroBWnxO4V8k4fBOdfh3SWxjao1HyQKZntDC8hmYAGdS4HjQljD1ZtGiMqbl2c3Hpo+fljjN2mQrbIU4isBUpG5nvV7l0D27lEszWka4/SRe5IZQWJWO6NnI3kc4+g6imdleFKwWgblxy9RJs93B6PCo9Lv5Ljd+z13sAq0OPE1Pqpy7HWdrxgY3ubn3ZfjJVa7bM00xOVmsIjZ7JzpWu9deKTl4SOT1EOKauT/gf7URSPjGEYWUNcvA07/NUW9dkWzsYAKOfO9zn6uDC+JhaBvpzwdT9U8Vq7RjipxCqNoDWxyYnOaInkuc32gyRo6YDSdHsYSOFQulxV2zzsOZ/TcEtP9/66KTfVyMkhc1nRBZHzVNBgGJjhXOtS8H9Ut3lL5NuV97XNs1vcXMJDWTOPSYTo2V3vN/W1G+ozDW97/b9HErnYJQwmOzhhILZSC6R8mRaecj5xlDVoDMnArLdD+D4qk09HDni4yp7Psdrqr1Ujkpv189ijbIauYMNTqQ3IE92XcrumYAsy5a6YbLXe6Ufws+S01ZTy9y4YrI7/AFHj+AfJJgjI70ukir25g/juK63btRLEGsfV8bRQDQtqdQfKnABTF22kObxBRa9lWSCsZwO4HNvzHn2KG01TNYSlCSlDaLLcDIbRZpHBzS6U4Gk6x4AH1cPdq5zAf1WuUGyxvfKIw04y4MDTkcROHCa6UOXUq2657TZyXsxDDq+N1deIGo7RRPrr23kjtDJpWNlLRQ+4T0SzFiFRjAIoaatHWsp4FJLiejg/9KUXNz86/Wv4LFbWRss+EhofoQcHOB4IxA6vFCHDPCKbnVaRXZU4vXaaGYh4D2P9l1QCHBtML6tPtU6JyzoDrVRlpvBtOiQSspY5c6SOyPqcUsLk32/HkU4dLdw3fBOHnojLyUUy3CuafWq3RUZgc4nD0qigDqnIcRSi0lF2jz4ZI03Z6GpTQmrLYEuO0iuqHFijOJKWQguAUs6MNAKgbPaQCDVSlpvhhbhbUnwHmvNy458ukz3vS+ogodtFluybohTNikbiBdnu686b/DwCqezV7QnozSthGoc4OI7OiDn4KctO2F2wggOltTqZYW82zxdQ+q0w48l2L1GfH87/ALvX+zR9mrZia9m+N2Ejq3eSru2dt+hSc7jaBICMGRc4nUYDq3yWaW/lGmkfihBiOgcyjZC3c18gADtPqBQVpFotBMj3Gh9p7na/blkPkSvUqUl0eG8mLFkc07vxXX7/APDhft8mWR7q1e81OnR3AZUGQoABQADqomtx3C+d4AFAM3EjIDiflvVh2U2VgtLiOfBwAFwaCSQTToudllxAOoV3ksMcLAyJoa0eJPFx1J61DksapbOSc5ZZcpE5ycQBnRaKNaKDsGXwWgKkbAs38Wk/xO+Su61j3FGL2Cyf/qCb/l7L+1f/AE1rCyvl/H+Vs37c/wBNybEZDdNrwmie3ltNgbhZqfTiaeihMVFHyyYiSd6hRsq6HMt4vecTnEnt07OCX/i7/eIeP12hx/f9rcNCmNUK0qJH/wBPjOsWHrZIR5PDvUIbLGffe3tjBHiH18kxa1LDFQiQmZFU4JWkV95kjTTr6BHmj6K2gPOwmu6rgR24gB1pgWJJYgB6+AD34z2SNPdrqkYRxH71fRNg48KpWI/8o6CzvjH1h3E/JdWyAn2vJyZOfxCVHPT4pdDtkgHRgEu5zLgwEa76uFMqryO9426RF32pKDvDW1/iS7LZ8YyII3jf3BMrZGK4hSh4CgHUlYD0bTSj9GyKPrbGHO/elxEdxCZT3i97qykvI3uJJA4AurRc2uP1h4f2SzKfeAcOrd4aJsRKbO3t9HtDJWHoVo8cAcj+OparapsWaxaMAOy9l4I7+B/G9aTs3eRlsrSfaaMB7WgCvhRc+WPk0i/BpmwbMh9gerlclUth2Ub9xvmKq2raHtRMtsFln/UGP8lZzwtHrFJ8lqazD/qCb+boTwtTP6UyoRgskuSapb3JCSA9SmNqhgCVj4JiFCNe4QkBpOpSg0JiFVCU1y8B4Ir1oAU55KSW8T5pNUN7gkM9FPwSUsBu8IDq5V8KDzA+K6MgPDxJ+SQD+yva2lMnNGR0yOlcs8yp+O5xamFxo0NbSjW6aZ1J6uqnBRdnu1+EFwLRw3045qwWe3xwxERvdVwzDgAfUjdw71jKXwbRj8mf2mz828jwzHqiOQjr8/RSd6OEhJJodc20J+9XPvChyynzWqdrsyaHRjGE4ftdhbn6V8Va9jbR0ZG8SHDvyVVsc2dD/wAhTeyJpLh7vB1Pkoye1jjs+gNim0b91n8oKtCrexzeiexn8jVZFcfaglsFmfL+PzZH1WmP+nKPitMWbcvg/Njf/kR/yyKhHzsUIIXiAPUtoSAlsbVAhQPBLbTevCaZDVeAV/GqYhbn8EmnFKLdwzPVuQYjqSB6+CVjoSBXRKwdnr/YJxZLA+T2GF3XuVhu7k/nloXUaPxuUSnGO2VGEpaRVw38BP7HDmCaD7R+Cv1i5MmimI1UzDsKxujB4Lnl6iPg3j6eXkpDLWwMoAS761DXPcKmqhrea50PcP7lam/Y4cK8NR5Cii7x2HNK081McsTSWGRlrpdx09FwkFCrTeuzGCpzB6/xVVqZuVN49F0xmpaOWUXHYhj86jUa9YVg2fdS0s/WJ/2n5quxKbuR35WI/VfTxBA9QjJ7WKOz6Q2O/Rk9nkAFYlX9j20iParArWglsFnPLwPzX/34v9y0ZULlrgx3W4cJYj5lMR81OXi9cM14gD0JYkXNe1QAsZpxDG5xowVcdKbgm0YqacclfdnbhGEY6Z6tGn3jq70WeTJwRcMbmyDu/ZmWU0qBxDc/GmXiVb7m5OoxnL0zwOnlqrVdl3AAAAAdSm7PZgFyfVnI6lijHZG2C42MADGAU0yAA7ApaKxJ1ExOWALLjezW60cIbJxTtsAXrUuqpJIltsSYBvCS6yt4LrjQ4p9CtlV2mukGM0bx3LB78gLJiKfjq6l9M2mIOFFgvKbd/NWjt8x+PVXi6nXyZ5e4lN0KmLlmpKz7TSO4jL1UM4pxZHnE2hoa5Hr3LskrRyrZ9W7JD8ke0qcUJsm38gO1TaoHsFTeVtwF2SOdo10Z/jHzVyVE5bP/ACef7cP9ZgQxHzQ45rxCEACc2ay4im4U1dkXSCmTpFRVs53bYq2kNp7Of48VqNz2KgCo2zgb9LmJOlAD31PotHumZpIzC5cvZ04ukT1kioAnzGptAU8jKii7FtC7xtXOq6MclQ7OwCWGrxpXSqdCs54UFdUhwRxCzhMsW5YWjHGd9SOvT8eBW0SrIuWaygNifvxEeVUR96FL2MyyqXAek2n1h6pOHKv4yXWwNrLGOMjB4uAXecZ9a7Mj8iO0+ql1F7OD8gFKIECo/LSPzNaO2H+tGrwqXyxj8zWrsi/rxoA+YEIQgACsdjuZslC5zgKaD1VcV+uyyF0WWtPgs5ujTGrZAXNs3z4kLZMJa4htRkRrUkGvBSdjNrspyq6nE1B7Coq1WgwOLBUUpk00NQKAk6jTSidWW+p43NaYy7GOi3nHVzJANcxvpQ8FDUnotOMdl+2e21D6B4LDvB07irtZLYHCo3rK7pvOKfOP225ujcAJAMs2kZPFa5aq03TeWGlD0Tpw8Ny5m6Z0pWrLsHpQlTOzS4hVLmyUuVDSs7zXiGDMqvXhyhwxEguqeAzTe9mB2Ik0FDXOmW/yVKvJ1mYcTwwDpZuJzLRoGNGI99FMZcmW48VbLN/4hSTGkLXdza+einbsvG1kVc3ucfhr6LP7v5QoYzRhDQCQKwkNA3OcWuJaNPdO/qV2uraXnQ3EAMQxNINQ8VpVvxBzGVetz5R8UTDjLTsstltpeOkKOHUaeaoPK1ZsccYy9utToKNOav8AZZMQCqXKFdpmYwA0oST2Uofn3JKWmDjbaMgv+xsibEGA0LTmaCuYJNOGqZXGytpgHGaL+o1OtorEyIxtaM3NLiaUqCaNy4ZOSNl4622zD/Xi/nB+C9DH7ThydTPqzZ8fkG9iklH3EPyDOwKQWhmCp3K+2tzWv7LD4TRlXFVHlZH5ntn7MeT2FAHy0heleIAFp2yxxQt7AsxWi7CyVhb1VHgSssujXFslb4uBkw6TQevf4qu2nZmZwa0UkazStA8NccmVJ6Wld1O+i0SGOoS/8PWCm46Ojinsp1w7Oyf+s3FzYwMq/C9lSHYg7CSdG0ocqnipewWSQOdzjTrr0aOy9rommKtQdK5Gg0U6LH2pbrNQZqeTlsqlHRI3BmKKXtdnyUVcgo5T8rahKUU4gnTKBtPC4AUBcScmipz4kDcNadiq99XRG1rXivOh3SLmULiQMwSMNW0FBw61qF43fUZKCN1k5HPPeOBr8FEJcOqLlHn5KZsxHK3o82yVwY5kdY2YBjNS6RzRQ0A9kaknTKtj2U2EdB0nPGeZYGCleo1yGWmisthu8Dxr3nP4qZjjTc3PrwJRjDtbEQxUCgL+h5whu7eeAqK+VR3qxSuoFTdqr4ZZmSSvIq2J3NtNenJiaGMFO1x7AT7pWco3UUVGVXJmNbYWkSW6Yt9lrsA7GANp4gpex7a26zftWnwqfgouy2WSeUMYDJJI7IDVznZk9W8k6DMrW9juT0WQGS0Bj5syzCSWxgN1aSBV1a1NKUFBqa+kqikjz+5OzYrmFIWdgT1NbsH5JnYE6VkAqpyqCt0Wz9kfJwKtarHKc2t0W39g/wAs0AfKhXi9K8QAK87BzfkyODz5gH4qjK2bDy5SDgQfEU+Czy+01w+41GwvUxBHVV27pdFP2WbJciZ1yQ4MYCaSCpTia0ABRxtJcTQZKiaJS6h0lYaKBu1ncp1jkwEvauD7GCus1pAzOiS2cFZ9XQ+zm2zUXTCvTIEh0qToas42lyw7lgtTjbWsxHC2FhDa5BznPqacaACvUtptctFjW1l1ut18802uEMjxuHuRtbie7t6VB1uCrA05t/AsyfBJeSc5JNlwyP6XIOnLVsdfdjrQuHW4jXgBxKv8+h7D6JVjs7WRhrQAAAABoABQNHUAFznORHV8QFunbMWqVFzsA/Jt7E4XGxjoN7F2XQcwKvcoUGO7LW0augeB2lqsKhtsm1sFp/ZP9EAj5He0gkHIg0I4EbklWHaG6TnK0fbHZ73z/wCVXkk7G1QKxbEzUmc36za/un/9Kup7cts5qeN50Boex2R9a9yUlaocXTs1ywuopqGbJQtjOilAzwXny6Z6KdnUkuXKW3CIYXAkcQK+QXWzTAnIrraLHjGapaJvvsfXDerHioILToR59h6lYPpbQ0lxAAFSSaAAakncFR7NZnRuqBkdacePap2K0Ne3AW4gdajI+Oql5KK+mmSH+JRStIjdj7NPFMnyFh6k9stlpuAS7VC0jNR+J9sdxTpDVlpqEp0qj3HmzStQdD8EuWfJZNmiRwvS2YWnNQlx3aIuetLh05yCTwjY0NY3yLvvDgmO1F9NYWhxo0uGI9VRXyUlegx2Y9IjI6EjtrRa47Sv5FNJtImrFbMQGe4L20SZgcSPIgqo8mbv8rirI44nAueSR0XEYY6n2QKab68MrHjxSt7R6hdMXTS+5yTS7a+DRbMOg3sXRIh9kdiWuw4wUTtY2titP7F/8pUso3aRtbHaB/oyfyFA1swVrKqp7Q3EYjzjB0DqB7pP+0+WnBW6yOqE8dZw4EEAg5Z5jPcRwWF12bNX0ZWApS7LhdLrkFPy7INa4lvsk6Hd1V4Kw3fYg2MZbvJdEakrMWmnR3uKbo4CallB19RVjhzCzmS9uYtbADk7ouH6p0d3Eeq0Gxy1ApvXFmjTOzFK0R163fJG7nbO7CT7TTmx1OLdx6x5ryPaaVn6RoHWQafvA0U6W5dRUe6wlh6ObTu4dnUsWdWJxfUkO7DtPG4dMFtd46TfEKSZfsDd5d2NPxUPDYLO8dJgBOpBwnyTiO7LOBnj73H5rGTfyjpWPH8MmW7VQ098fc+RTS3bRiQYLO1z3niC1o63Hh1BNYYIyaRRYv1nZgeNVKWSyhlScyeqncBuClTlLoiePHDunY1ssTsI5zNx1ppXqSLZJknsx3qvX/eIjjc4mgAJQ14Ml8mbcoF4YpMA7+xTEN+P/wANiY2r5JGhjaZkuJwU7ahVK8IDaKSj2nk5b9ch4aLS9gtmDFFGZc3sBI4MLySQP1qOoSvRlj4wSOSGS5yl4Ju4LtNnskUbgA5jGtdhNRiA6RB351Nd9Sk2e1/5uOPi1zz918TR/M7wUnbX0FFUdmrVzt8zDdDHHEO3GHu/iLh91RBXP9BTdQ/U22PQdiUvGaBersOMExvxtbNOOMUg8WFPkmVgcCCKgggjiDqEAfN9hlzP4/G5TkGaib5sf0aeWM6xOwnjh9x3eC38BPLttNQFztcXTOjatElzPFK+jmlBn1fIpxAKhOGwKbce0VSl0zN74sD/AKcC5pDadE0NMsiK6VqVbtn7fSjD3fJTzrGHijgHDzUfatlj7UJ66E+hUyny2VGPHROxUcErmVEXTbnVLJGlkjdQd4+s3iFO2eUFZbNdHB9irq2q6w3ePq+OfqpKKi7sAUPHZosrSpHGKKgXr2JyXBMbVaQ0EpNJCtsbW6cALJ9rLyktkvMQdIA9IjQkbieA9VfrdA+1DC0lkZ1ePaI4R/8A2Om6u53dmz8FmYMLA3gB7Tj1nUnyTxqnyYT1xIbZXZMWeJjpADLTC3eGAjM57zU9ladtsssAjYAMqJETamp18gOA+aVM7JbuV9sxqvwojL1toY173eywFx7GAuPoqnyLRulnmmfm6SQV7ek93nIEvlNvLm7JgBzmcGfdHSefID7yn+RS6sFnjcRm7FIfvno/wtZ4rTBHq/kxzPuvg1kIQhdJzghCEAZNy07GPkaLbZwedjbhkDdXR9m+meXCqzW4L1xjXpN1HHdUdS+oJoQ4EHQrHdsOS0RWkWqzt6JLjIwVzxA1eynvVNab92eSiUbRcJUxldl4A5aFWCzuqqebKW56j6w9DwKkbFeLma5hcrlx6Z1KHLtFpZZ94TiJncfIqNsV7NO9S8Voa7eEnT0Ha2cbZd3ODMZjRwyIPEVUW6KeM/o3SDi2le9pPorE1g3Ej8daX0uIPkk4FKbREw2p9M4pB90/Bd455Cco394AHmU++kuHujxQ60u4JcfuPl9jgIZTrhb4uPwA816bsZrIcfU7T90ZHvTW3Xm9gPQkceDWEn5KgX9tFeLqtZZ5omnKvNOc49lBhB8UlFXr9xtui8XxtPBBRpIL3GjGNzc49Q4dZyCbQWovOJxzO4aNB3DietZxcWydtNpZM+GSlek6RzWuzBFemcR14LQbC803ZJzi7SCMkosmYjkvZDkmjJl5aZ6D8eStr4MyA202cFrs4ANHslaWu4NNGyfwuLqcWBaLsVdgihFBQUAaODWigHcAFCXLcT5iC4UjBrTee1XuGINaANAuuCqKRyzdsWhCFRAIQhAAkyRhwoRUJSEAVa+diWSEvj6Ljw39u496o97bKTRk0b4aHuOnj3LYUh8QOoBUyipbKjJx0YBLMWOwyYmHcS0tb2Y6Ur1EqQitbxo4961217Nwv92leCg7Vydxn2MuzL0XNL035WdUfVfmRn8192lubHNPaD55pDOUKdn6WEHra4+hBVstPJw/c4+PzBUZaeTqc+8afZB88lKwzRbzYmRJ5TBujd+81OIuUptM43/w/NcJuSp5NavB6gEtnJjJxf4NVfTkQ8kBcnKM3dG/+H5pnaeU4jJkXiQPQFScXJi7g/xaPgndm5JRXpNJ7XH4UVLHIl5Y+CoRbTWq1yBo6LK9IMG7g5x9BSqt8LQxoGnr4KyWDk/DGhtcLRuGQ/561N2PZaGP3anrVrEiHmbKbZLFLIaMae06eCst1bIhpDpTicrHHC1ugAS1oopaMnJvYmOMNFAKBKQhUSCEIQAIQhAAhCEACEIQAIQhAAhCEAeURRCEAeoQhAAhCEACEIQAIQhAAhCEAf/Z"/>
          <p:cNvSpPr>
            <a:spLocks noChangeAspect="1" noChangeArrowheads="1"/>
          </p:cNvSpPr>
          <p:nvPr/>
        </p:nvSpPr>
        <p:spPr bwMode="auto">
          <a:xfrm>
            <a:off x="2034988" y="-99381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sp>
        <p:nvSpPr>
          <p:cNvPr id="14" name="Rectangle 2"/>
          <p:cNvSpPr>
            <a:spLocks noGrp="1" noChangeArrowheads="1"/>
          </p:cNvSpPr>
          <p:nvPr>
            <p:ph type="title"/>
          </p:nvPr>
        </p:nvSpPr>
        <p:spPr>
          <a:xfrm>
            <a:off x="50613" y="853945"/>
            <a:ext cx="12191999" cy="1143000"/>
          </a:xfrm>
        </p:spPr>
        <p:txBody>
          <a:bodyPr>
            <a:normAutofit fontScale="90000"/>
          </a:bodyPr>
          <a:lstStyle/>
          <a:p>
            <a:pPr algn="ctr"/>
            <a:br>
              <a:rPr lang="en-AU" sz="500" b="1" dirty="0">
                <a:latin typeface="Euphemia" pitchFamily="34" charset="0"/>
              </a:rPr>
            </a:br>
            <a:br>
              <a:rPr lang="en-AU" sz="500" b="1" dirty="0">
                <a:latin typeface="Euphemia" pitchFamily="34" charset="0"/>
              </a:rPr>
            </a:br>
            <a:br>
              <a:rPr lang="en-AU" sz="500" b="1" dirty="0">
                <a:latin typeface="Euphemia" pitchFamily="34" charset="0"/>
              </a:rPr>
            </a:br>
            <a:br>
              <a:rPr lang="en-AU" sz="500" b="1" dirty="0">
                <a:latin typeface="Euphemia" pitchFamily="34" charset="0"/>
              </a:rPr>
            </a:br>
            <a:br>
              <a:rPr lang="en-AU" sz="500" b="1" dirty="0">
                <a:solidFill>
                  <a:schemeClr val="tx1"/>
                </a:solidFill>
                <a:latin typeface="Euphemia" pitchFamily="34" charset="0"/>
              </a:rPr>
            </a:br>
            <a:br>
              <a:rPr lang="en-AU" sz="500" b="1" dirty="0">
                <a:solidFill>
                  <a:schemeClr val="tx1"/>
                </a:solidFill>
                <a:latin typeface="Euphemia" pitchFamily="34" charset="0"/>
              </a:rPr>
            </a:br>
            <a:br>
              <a:rPr lang="en-AU" sz="500" b="1" dirty="0">
                <a:solidFill>
                  <a:schemeClr val="tx1"/>
                </a:solidFill>
                <a:latin typeface="Euphemia" pitchFamily="34" charset="0"/>
              </a:rPr>
            </a:br>
            <a:br>
              <a:rPr lang="en-AU" sz="500" b="1" dirty="0">
                <a:solidFill>
                  <a:schemeClr val="tx1"/>
                </a:solidFill>
                <a:latin typeface="Euphemia" pitchFamily="34" charset="0"/>
              </a:rPr>
            </a:br>
            <a:br>
              <a:rPr lang="en-AU" sz="500" b="1" dirty="0">
                <a:solidFill>
                  <a:schemeClr val="tx1"/>
                </a:solidFill>
                <a:latin typeface="Euphemia" pitchFamily="34" charset="0"/>
              </a:rPr>
            </a:br>
            <a:br>
              <a:rPr lang="en-AU" sz="500" b="1" dirty="0">
                <a:solidFill>
                  <a:schemeClr val="tx1"/>
                </a:solidFill>
                <a:latin typeface="Euphemia" pitchFamily="34" charset="0"/>
              </a:rPr>
            </a:br>
            <a:br>
              <a:rPr lang="en-AU" sz="500" b="1" dirty="0">
                <a:solidFill>
                  <a:schemeClr val="tx1"/>
                </a:solidFill>
                <a:latin typeface="Euphemia" pitchFamily="34" charset="0"/>
              </a:rPr>
            </a:br>
            <a:br>
              <a:rPr lang="en-AU" sz="500" b="1" dirty="0">
                <a:solidFill>
                  <a:schemeClr val="tx1"/>
                </a:solidFill>
                <a:latin typeface="Euphemia" pitchFamily="34" charset="0"/>
              </a:rPr>
            </a:br>
            <a:br>
              <a:rPr lang="en-AU" sz="500" b="1" dirty="0">
                <a:solidFill>
                  <a:schemeClr val="tx1"/>
                </a:solidFill>
                <a:latin typeface="Euphemia" pitchFamily="34" charset="0"/>
              </a:rPr>
            </a:br>
            <a:br>
              <a:rPr lang="en-AU" sz="500" b="1" dirty="0">
                <a:solidFill>
                  <a:schemeClr val="tx1"/>
                </a:solidFill>
                <a:latin typeface="Euphemia" pitchFamily="34" charset="0"/>
              </a:rPr>
            </a:br>
            <a:br>
              <a:rPr lang="en-AU" sz="3200" b="1" u="sng" dirty="0">
                <a:solidFill>
                  <a:schemeClr val="tx1"/>
                </a:solidFill>
                <a:latin typeface="Euphemia" pitchFamily="34" charset="0"/>
              </a:rPr>
            </a:br>
            <a:br>
              <a:rPr lang="en-AU" sz="500" b="1" u="sng" dirty="0">
                <a:solidFill>
                  <a:schemeClr val="tx1"/>
                </a:solidFill>
                <a:latin typeface="Euphemia" pitchFamily="34" charset="0"/>
              </a:rPr>
            </a:br>
            <a:br>
              <a:rPr lang="en-AU" sz="500" b="1" u="sng" dirty="0">
                <a:solidFill>
                  <a:schemeClr val="tx1"/>
                </a:solidFill>
                <a:latin typeface="Euphemia" pitchFamily="34" charset="0"/>
              </a:rPr>
            </a:br>
            <a:br>
              <a:rPr lang="en-AU" sz="500" b="1" u="sng" dirty="0">
                <a:solidFill>
                  <a:schemeClr val="tx1"/>
                </a:solidFill>
                <a:latin typeface="Euphemia" pitchFamily="34" charset="0"/>
              </a:rPr>
            </a:br>
            <a:br>
              <a:rPr lang="en-AU" sz="500" b="1" u="sng" dirty="0">
                <a:solidFill>
                  <a:schemeClr val="tx1"/>
                </a:solidFill>
                <a:latin typeface="Euphemia" pitchFamily="34" charset="0"/>
              </a:rPr>
            </a:br>
            <a:br>
              <a:rPr lang="en-AU" sz="500" b="1" u="sng" dirty="0">
                <a:solidFill>
                  <a:schemeClr val="tx1"/>
                </a:solidFill>
                <a:latin typeface="Euphemia" pitchFamily="34" charset="0"/>
              </a:rPr>
            </a:br>
            <a:br>
              <a:rPr lang="en-AU" sz="500" b="1" u="sng" dirty="0">
                <a:solidFill>
                  <a:schemeClr val="tx1"/>
                </a:solidFill>
                <a:latin typeface="Euphemia" pitchFamily="34" charset="0"/>
              </a:rPr>
            </a:br>
            <a:br>
              <a:rPr lang="en-AU" sz="500" b="1" u="sng" dirty="0">
                <a:solidFill>
                  <a:schemeClr val="tx1"/>
                </a:solidFill>
                <a:latin typeface="Euphemia" pitchFamily="34" charset="0"/>
              </a:rPr>
            </a:br>
            <a:br>
              <a:rPr lang="en-AU" sz="500" b="1" u="sng" dirty="0">
                <a:solidFill>
                  <a:schemeClr val="tx1"/>
                </a:solidFill>
                <a:latin typeface="Euphemia" pitchFamily="34" charset="0"/>
              </a:rPr>
            </a:br>
            <a:br>
              <a:rPr lang="en-AU" sz="500" b="1" u="sng" dirty="0">
                <a:solidFill>
                  <a:schemeClr val="tx1"/>
                </a:solidFill>
                <a:latin typeface="Euphemia" pitchFamily="34" charset="0"/>
              </a:rPr>
            </a:br>
            <a:br>
              <a:rPr lang="en-AU" sz="500" b="1" u="sng" dirty="0">
                <a:solidFill>
                  <a:schemeClr val="tx1"/>
                </a:solidFill>
                <a:latin typeface="Euphemia" pitchFamily="34" charset="0"/>
              </a:rPr>
            </a:br>
            <a:br>
              <a:rPr lang="en-AU" sz="500" b="1" u="sng" dirty="0">
                <a:solidFill>
                  <a:schemeClr val="tx1"/>
                </a:solidFill>
                <a:latin typeface="Euphemia" pitchFamily="34" charset="0"/>
              </a:rPr>
            </a:br>
            <a:br>
              <a:rPr lang="en-AU" sz="500" b="1" u="sng" dirty="0">
                <a:solidFill>
                  <a:schemeClr val="tx1"/>
                </a:solidFill>
                <a:latin typeface="Euphemia" pitchFamily="34" charset="0"/>
              </a:rPr>
            </a:br>
            <a:br>
              <a:rPr lang="en-AU" sz="500" b="1" u="sng" dirty="0">
                <a:solidFill>
                  <a:schemeClr val="tx1"/>
                </a:solidFill>
                <a:latin typeface="Euphemia" pitchFamily="34" charset="0"/>
              </a:rPr>
            </a:br>
            <a:br>
              <a:rPr lang="en-AU" sz="500" b="1" u="sng" dirty="0">
                <a:solidFill>
                  <a:schemeClr val="tx1"/>
                </a:solidFill>
                <a:latin typeface="Euphemia" pitchFamily="34" charset="0"/>
              </a:rPr>
            </a:br>
            <a:br>
              <a:rPr lang="en-AU" sz="500" b="1" u="sng" dirty="0">
                <a:solidFill>
                  <a:schemeClr val="tx1"/>
                </a:solidFill>
                <a:latin typeface="Euphemia" pitchFamily="34" charset="0"/>
              </a:rPr>
            </a:br>
            <a:br>
              <a:rPr lang="en-AU" sz="500" b="1" u="sng" dirty="0">
                <a:solidFill>
                  <a:schemeClr val="tx1"/>
                </a:solidFill>
                <a:latin typeface="Euphemia" pitchFamily="34" charset="0"/>
              </a:rPr>
            </a:br>
            <a:br>
              <a:rPr lang="en-AU" sz="500" b="1" u="sng" dirty="0">
                <a:solidFill>
                  <a:schemeClr val="tx1"/>
                </a:solidFill>
                <a:latin typeface="Euphemia" pitchFamily="34" charset="0"/>
              </a:rPr>
            </a:br>
            <a:br>
              <a:rPr lang="en-AU" sz="3200" b="1" u="sng" dirty="0">
                <a:solidFill>
                  <a:schemeClr val="tx1"/>
                </a:solidFill>
                <a:latin typeface="Euphemia" pitchFamily="34" charset="0"/>
              </a:rPr>
            </a:br>
            <a:endParaRPr lang="en-US" sz="2000" b="1" u="sng" dirty="0">
              <a:solidFill>
                <a:schemeClr val="tx1"/>
              </a:solidFill>
              <a:latin typeface="Ebrima" panose="02000000000000000000" pitchFamily="2" charset="0"/>
              <a:ea typeface="Ebrima" panose="02000000000000000000" pitchFamily="2" charset="0"/>
              <a:cs typeface="Ebrima" panose="02000000000000000000" pitchFamily="2" charset="0"/>
            </a:endParaRPr>
          </a:p>
        </p:txBody>
      </p:sp>
      <p:sp>
        <p:nvSpPr>
          <p:cNvPr id="8" name="TextBox 7">
            <a:extLst>
              <a:ext uri="{FF2B5EF4-FFF2-40B4-BE49-F238E27FC236}">
                <a16:creationId xmlns:a16="http://schemas.microsoft.com/office/drawing/2014/main" id="{0015A076-42FA-FFF2-6630-E93961FFB82D}"/>
              </a:ext>
            </a:extLst>
          </p:cNvPr>
          <p:cNvSpPr txBox="1"/>
          <p:nvPr/>
        </p:nvSpPr>
        <p:spPr>
          <a:xfrm>
            <a:off x="-94785" y="4716966"/>
            <a:ext cx="12149254" cy="2816156"/>
          </a:xfrm>
          <a:prstGeom prst="rect">
            <a:avLst/>
          </a:prstGeom>
          <a:noFill/>
        </p:spPr>
        <p:txBody>
          <a:bodyPr wrap="square" rtlCol="0">
            <a:spAutoFit/>
          </a:bodyPr>
          <a:lstStyle/>
          <a:p>
            <a:pPr marL="285750" marR="0" lvl="0" indent="-285750" algn="ctr"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i="0" u="none" strike="noStrike" kern="1200" cap="none" spc="0" normalizeH="0" baseline="0" noProof="0" dirty="0">
                <a:ln>
                  <a:noFill/>
                </a:ln>
                <a:solidFill>
                  <a:prstClr val="black"/>
                </a:solidFill>
                <a:effectLst/>
                <a:uLnTx/>
                <a:uFillTx/>
                <a:latin typeface="Trebuchet MS" panose="020B0603020202020204"/>
                <a:ea typeface="+mn-ea"/>
                <a:cs typeface="+mn-cs"/>
              </a:rPr>
              <a:t>Need to incorporate the spin wheel into the design. Refer to next slide for example.</a:t>
            </a:r>
          </a:p>
          <a:p>
            <a:pPr marL="285750" indent="-285750" algn="ctr">
              <a:buFont typeface="Arial" panose="020B0604020202020204" pitchFamily="34" charset="0"/>
              <a:buChar char="•"/>
              <a:defRPr/>
            </a:pPr>
            <a:r>
              <a:rPr lang="en-US" sz="1400" dirty="0">
                <a:solidFill>
                  <a:prstClr val="black"/>
                </a:solidFill>
              </a:rPr>
              <a:t>The above is an example of a 10 segment wheel. The 4 x minor prizes to take up 2 x segments each with the Vegas Prize to take up the remaining two segments. </a:t>
            </a:r>
            <a:r>
              <a:rPr lang="en-US" sz="1400" dirty="0">
                <a:solidFill>
                  <a:prstClr val="black"/>
                </a:solidFill>
                <a:latin typeface="Trebuchet MS" panose="020B0603020202020204"/>
              </a:rPr>
              <a:t>In each wheel segment include image &amp; text of the prize ie:</a:t>
            </a:r>
          </a:p>
          <a:p>
            <a:pPr algn="ctr">
              <a:defRPr/>
            </a:pPr>
            <a:r>
              <a:rPr lang="en-US" sz="1400" dirty="0">
                <a:solidFill>
                  <a:prstClr val="black"/>
                </a:solidFill>
                <a:latin typeface="Trebuchet MS" panose="020B0603020202020204"/>
              </a:rPr>
              <a:t> - </a:t>
            </a:r>
            <a:r>
              <a:rPr lang="en-US" sz="1400" i="1" dirty="0">
                <a:solidFill>
                  <a:prstClr val="black"/>
                </a:solidFill>
                <a:latin typeface="Trebuchet MS" panose="020B0603020202020204"/>
              </a:rPr>
              <a:t>Two segments to the Narva Torch - </a:t>
            </a:r>
            <a:r>
              <a:rPr lang="en-US" sz="1400" i="1" dirty="0">
                <a:solidFill>
                  <a:prstClr val="black"/>
                </a:solidFill>
              </a:rPr>
              <a:t>(segments not next to each other) </a:t>
            </a:r>
          </a:p>
          <a:p>
            <a:pPr algn="ctr">
              <a:defRPr/>
            </a:pPr>
            <a:r>
              <a:rPr lang="en-US" sz="1400" i="1" dirty="0">
                <a:solidFill>
                  <a:prstClr val="black"/>
                </a:solidFill>
                <a:latin typeface="Trebuchet MS" panose="020B0603020202020204"/>
              </a:rPr>
              <a:t>Two segments for Narva BT Speaker - </a:t>
            </a:r>
            <a:r>
              <a:rPr lang="en-US" sz="1400" i="1" dirty="0">
                <a:solidFill>
                  <a:prstClr val="black"/>
                </a:solidFill>
              </a:rPr>
              <a:t>(segments not next to each other) </a:t>
            </a:r>
          </a:p>
          <a:p>
            <a:pPr algn="ctr">
              <a:defRPr/>
            </a:pPr>
            <a:r>
              <a:rPr lang="en-US" sz="1400" i="1" dirty="0">
                <a:solidFill>
                  <a:prstClr val="black"/>
                </a:solidFill>
                <a:latin typeface="Trebuchet MS" panose="020B0603020202020204"/>
              </a:rPr>
              <a:t>Two segments for Narva Drone -</a:t>
            </a:r>
            <a:r>
              <a:rPr lang="en-US" sz="1400" i="1" dirty="0">
                <a:solidFill>
                  <a:prstClr val="black"/>
                </a:solidFill>
              </a:rPr>
              <a:t>(segments not next to each other) </a:t>
            </a:r>
          </a:p>
          <a:p>
            <a:pPr algn="ctr">
              <a:defRPr/>
            </a:pPr>
            <a:r>
              <a:rPr lang="en-US" sz="1400" i="1" dirty="0">
                <a:solidFill>
                  <a:prstClr val="black"/>
                </a:solidFill>
                <a:latin typeface="Trebuchet MS" panose="020B0603020202020204"/>
              </a:rPr>
              <a:t>Two segments for Narva Car Charger - </a:t>
            </a:r>
            <a:r>
              <a:rPr lang="en-US" sz="1400" i="1" dirty="0">
                <a:solidFill>
                  <a:prstClr val="black"/>
                </a:solidFill>
              </a:rPr>
              <a:t>(segments not next to each other) </a:t>
            </a:r>
            <a:endParaRPr lang="en-US" sz="1400" i="1" dirty="0">
              <a:solidFill>
                <a:prstClr val="black"/>
              </a:solidFill>
              <a:latin typeface="Trebuchet MS" panose="020B0603020202020204"/>
            </a:endParaRPr>
          </a:p>
          <a:p>
            <a:pPr lvl="0" algn="ctr">
              <a:defRPr/>
            </a:pPr>
            <a:r>
              <a:rPr lang="en-US" sz="1400" i="1" dirty="0">
                <a:solidFill>
                  <a:prstClr val="black"/>
                </a:solidFill>
                <a:latin typeface="Trebuchet MS" panose="020B0603020202020204"/>
              </a:rPr>
              <a:t>Two segments for Narva Car Fridge - </a:t>
            </a:r>
            <a:r>
              <a:rPr lang="en-US" sz="1400" i="1" dirty="0">
                <a:solidFill>
                  <a:prstClr val="black"/>
                </a:solidFill>
              </a:rPr>
              <a:t>(segments not next to each other) </a:t>
            </a:r>
          </a:p>
          <a:p>
            <a:pPr algn="ctr">
              <a:defRPr/>
            </a:pPr>
            <a:r>
              <a:rPr lang="en-US" sz="1400" i="1" dirty="0">
                <a:solidFill>
                  <a:prstClr val="black"/>
                </a:solidFill>
                <a:latin typeface="Trebuchet MS" panose="020B0603020202020204"/>
              </a:rPr>
              <a:t>Two segments for the Vegas Prize – Use Vegas icon for the image - </a:t>
            </a:r>
            <a:r>
              <a:rPr lang="en-US" sz="1400" i="1" dirty="0">
                <a:solidFill>
                  <a:prstClr val="black"/>
                </a:solidFill>
              </a:rPr>
              <a:t>(segments not next to each other) </a:t>
            </a:r>
          </a:p>
          <a:p>
            <a:pPr algn="ctr">
              <a:defRPr/>
            </a:pPr>
            <a:r>
              <a:rPr lang="en-US" sz="1400" dirty="0">
                <a:solidFill>
                  <a:prstClr val="black"/>
                </a:solidFill>
              </a:rPr>
              <a:t>Place a round Narva light in the middle of the wheel</a:t>
            </a:r>
          </a:p>
          <a:p>
            <a:pPr lvl="0" algn="ctr">
              <a:defRPr/>
            </a:pPr>
            <a:endParaRPr lang="en-US" sz="1400" dirty="0">
              <a:solidFill>
                <a:prstClr val="black"/>
              </a:solidFill>
              <a:latin typeface="Trebuchet MS" panose="020B0603020202020204"/>
            </a:endParaRPr>
          </a:p>
          <a:p>
            <a:pPr marR="0" lvl="0" algn="ctr" defTabSz="457200" rtl="0" eaLnBrk="1" fontAlgn="auto" latinLnBrk="0" hangingPunct="1">
              <a:lnSpc>
                <a:spcPct val="100000"/>
              </a:lnSpc>
              <a:spcBef>
                <a:spcPts val="0"/>
              </a:spcBef>
              <a:spcAft>
                <a:spcPts val="0"/>
              </a:spcAft>
              <a:buClrTx/>
              <a:buSzTx/>
              <a:tabLst/>
              <a:defRPr/>
            </a:pPr>
            <a:endParaRPr lang="en-US" sz="1400" dirty="0">
              <a:solidFill>
                <a:prstClr val="black"/>
              </a:solidFill>
              <a:latin typeface="Trebuchet MS" panose="020B0603020202020204"/>
            </a:endParaRPr>
          </a:p>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AU" sz="900" b="0" i="0" u="none" strike="noStrike" kern="1200" cap="none" spc="0" normalizeH="0" baseline="0" noProof="0" dirty="0">
              <a:ln>
                <a:noFill/>
              </a:ln>
              <a:solidFill>
                <a:prstClr val="black"/>
              </a:solidFill>
              <a:effectLst/>
              <a:uLnTx/>
              <a:uFillTx/>
              <a:latin typeface="Trebuchet MS" panose="020B0603020202020204"/>
              <a:ea typeface="+mn-ea"/>
              <a:cs typeface="+mn-cs"/>
            </a:endParaRPr>
          </a:p>
        </p:txBody>
      </p:sp>
      <p:pic>
        <p:nvPicPr>
          <p:cNvPr id="2050" name="Picture 2" descr="spin to win">
            <a:extLst>
              <a:ext uri="{FF2B5EF4-FFF2-40B4-BE49-F238E27FC236}">
                <a16:creationId xmlns:a16="http://schemas.microsoft.com/office/drawing/2014/main" id="{23DE6CEA-D2F6-5622-904F-A5C954F5E49D}"/>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62104" t="13079" r="5930" b="21396"/>
          <a:stretch>
            <a:fillRect/>
          </a:stretch>
        </p:blipFill>
        <p:spPr bwMode="auto">
          <a:xfrm>
            <a:off x="3111189" y="117944"/>
            <a:ext cx="4612219" cy="4599022"/>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NARVA RETRO REFLECTOR RED 42MM 2PK ...">
            <a:extLst>
              <a:ext uri="{FF2B5EF4-FFF2-40B4-BE49-F238E27FC236}">
                <a16:creationId xmlns:a16="http://schemas.microsoft.com/office/drawing/2014/main" id="{C8AF82D0-634A-C0C8-0E35-F19E8317CEE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094831" y="2098868"/>
            <a:ext cx="766994" cy="76699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2392358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a:extLst>
            <a:ext uri="{FF2B5EF4-FFF2-40B4-BE49-F238E27FC236}">
              <a16:creationId xmlns:a16="http://schemas.microsoft.com/office/drawing/2014/main" id="{F8095E27-6A31-FA0D-784E-B1AD2E446528}"/>
            </a:ext>
          </a:extLst>
        </p:cNvPr>
        <p:cNvGrpSpPr/>
        <p:nvPr/>
      </p:nvGrpSpPr>
      <p:grpSpPr>
        <a:xfrm>
          <a:off x="0" y="0"/>
          <a:ext cx="0" cy="0"/>
          <a:chOff x="0" y="0"/>
          <a:chExt cx="0" cy="0"/>
        </a:xfrm>
      </p:grpSpPr>
      <p:sp>
        <p:nvSpPr>
          <p:cNvPr id="13314" name="AutoShape 2" descr="data:image/jpg;base64,/9j/4AAQSkZJRgABAQAAAQABAAD/2wCEAAkGBhQSEBUUExQWExUVGBcYGBgYGRgZFxwYGhcYFxUYFRgaGyYfGhojGRcXHy8gIycpLSwsGB4xNTAqNSYrLCkBCQoKDgwOGg8PGiokHyQpLSwsLyovLCwsLCwpLywsLCwqLCwsLCksLCwsLCksLCwsLCwsLCwsLCwsLCwsLCwqLP/AABEIAMIBAwMBIgACEQEDEQH/xAAcAAABBQEBAQAAAAAAAAAAAAADAAECBAUGBwj/xAA/EAABAgQEAwYDBgQFBQEAAAABAhEAAyExBBJBUQUiYQYTcYGRoTKx8BRCUsHR4SOCsvEHFTNichYkkqLCQ//EABsBAAIDAQEBAAAAAAAAAAAAAAECAwQFAAYH/8QALxEAAgECBQIFAwQDAQAAAAAAAAECAxEEEiExQVFxBRMiYfAygZEUocHhI7HR8f/aAAwDAQACEQMRAD8A5YIAAygBgBYWAiT0Zh7RESyPSIx9Jp0oxiorg8hKTlJtsGtth6CATEjp6RZUHgZlxLlRLGViqUeHpBsGsImJURQGtNLGJGXETLhZ04zi4tb6EsalmdJ/lqJmWieRRdwACHTemz/LWMbtPgEkEpS1FGw2Kx4UR72jVkYvKlNPia1SOVNutD19Iea02Ut/wKZi4GlNSa3N6R8slhatGTlrZSaX5N+FTPTXU5XDJzSmYOgCoFwSSPciBhA2i5ggUoOYVsdjXp1Y/wB4rlMe+8JcpUPUZuIdpASkbCBlHQRYywxRGq4JkKkAyDaGKOkGyQ2WF8tdB8xAJG0SGXaE0O0dkR1yaZ3QekEfwgAESCo7KRtB0isGTvSKhVEhNMHKRtNmiggipbygmEwsu61gDwr6Rl5jvEkGA4XEyNcm9Lnyh8IJ8WHrA/tJVslPQfTxmCf0aJJJMKqSIXBmocSkbf8AI1PkAGEAM1zVgPAe0VgDDiQbkQVBISy6l1OKSlPLeApBN6wTCcNUrQgRq4fAACredfaI5ThDYXsBwksBNvrpAeI4IEEgVi/NmAWLfWkRlYmrPQ+vnEF2nmAnY58JaCyDWoeNTiHC+ahFfX94o4rhi5Ycih1iwqkJId3MXi6EGco5QPh/pEKAcQlnvD5fIQ0YVWjHO+7Nim3kWvCO77uWUhwHYVLbCAr4fLOsV0zKfW0O21I21Brk845sY4KXvFObhNRFhaTAyiJY3XIVJ9Sr3EOnBKOkHyQg4tEl2S53wBnqUAlJfl/Un84RWdCcv4TZ2sfeJrQSd4NKwSstRQxUrUITjay/9LdHFODvJmctLDL1c+OkBMmNSXgnJdosSsFLev8Af0iaGWnGyI54nNK7ML7NCVgiBaOgJAJypDCISZhRo7+cN5j6C+eznVYY7GBqRHVYnGBSTmDnQZWHq8ZgnpestMFTb4JlWbMcpERKYvzZANRAO5eJCVVEVwmEExZThFGwiKpBBrAGzoDlhwmC9zE04cnSCBzQIJh0oi0nCK2i7L4IpTEU3eFc0tyN1EZiUQdBjRmcGUmxfwgSuETBUpMKqkXyROdyOHbUt5Rdl4lCTY+cVUYEAOojyP08IolixUo+ghGlIheprp4wPuh/H9BBBiwum8YlNKe8WJM1Cbur2EQyoxWwHJmyOBpVXO0MrgoRXMMu7tFEcZb4Uge59TA/t01VQKblvYmkQ+XW5eg94W2NiXNRLqkFR/EaD1MVMZxNKviUD0Gn5RlYkrUaqKvU+kVlSiLgw8MOt29Ts91ZGfxWdL71TA/dv/xEKK3EE/xD5fIQozqkFnfdmvT+hdkdxLw6MtToPlA1yQIdCKDwESEuNTbk8rKWoAyRETKEWTLhu7hrgzlQyRDDD+MXUhtHBggmtQA1vAc3wOplFOG6t4wu7Ys8XDOcnMHB9ehiquWHpXxgpt7jZgRmHcfXjEUztxElyoGZcOrDJplkT0gOPQweTikk1+vGM0yyIGRAdNMkT6HQDESzRx4ECKs7AIWbiMVURCyKgkEQqotapkylfctYrBoSap6O/wCsNJwsvR//AFf5RSmzVKqTDSZpSXeJsrtuGz6lhUvmrToRB8LIQJiTMYB6lqedLRUxU9JLh/36RXVPUQQ5Y3/eBlbQ0U9y1xOdKM1Rlg5SfD0iuJmxMDEvrDNEkYpKxIywhR3EWEKWR8SRFFIgyAN3gSimRtFvu1t8SW8YgUqN1v5xKTOy1YedRA0ocwiRHcn9jNzFnD8PfaCSlB3UX2GnkI0sPMTdKWDf3YRBUqSQF6uSGC4IJhZm3eBz+FFBysknoH8I2cC6Ekpuat+kP3Myac9COnvWKP6iSk7vQtKinHRamMjgSzUgeAYDzMFTggPiL9I6CYOVgkExlz8BMUX7uBHEOe7sdOiorRXKcyfLQKew/Mxm4rFpVYesXsRw2cT8CfX51gX+RL1KU+cWqbpx1bK7UnwchxL/AFVeX9IhoscXw2WcoO7NX+UQ0UKko533NimvQuyN7s5xYYiWKEKSA4OtLjeNlKSLR53wji32fEDSUtiAfu6H3fyj0pUt0ltQ49NIiweM8yl6nqjGx+F8upeOzAFER7uOT4r2vISqSBzCWHUDqC0z/wBfzjW7H8QVNQEEElKRW/8A5HesLDxalKcYdf8AZHU8Nqwpuo/i6mr3URMuLplViJlRqqZnalIy4iqXF0yogZcPnOuUjKgZlxeVKiCpMOpjKRQVJgSpUaBlRBUqHUiRVDOVJgZlxoqkwNUmHUiVVTOVKiBlRoKlRDuYdSJVVKIkwaXggTciLXdsHcHo1flEhPCWYOdXZvKEc29hs7ZUxPDsjXIOrQBUpLUJeNjF8UCkMJYB/ES58hYRl93BpuTXqJM3uVwmJBMGMqH7sxJc5yBgQaXPb7qT4isRyRIIgOzFbKeP4iZSXFzvb9zFbA9rFOUkEKejs2lBbSsPj+GzVzkKSQwBvZNGcD8W0UpPCT3mVIVRuZQCtWcOaFq01pHlPEZYuVZuF1FNJW5NjDU8P5etr21OlTxRcxRQBlSBVVQDZw40Hz3EdFgeJsAHYdG/SOW7PSypH8VR5iQGZgxIJNHLkWeLiFXbQkekXcNCNVtzvmfVce3z7FPEOVNWhsun8naSuJ9SfL8zFgcbSn4iD0uY4gTDvCJJuSYnlgIvdkCx0kjr08Xl1owP1WMfiXEcy+WiekUMPKUTRvMwSdhVVcu2xpDQw8KctxJ4mdSJznGiO/VX8Ov+0QohxX/VV/L/AEiFFGovU+5q0peiPZDdpuFpJlFIqyQw8BpHVYXGf9mXDlCcpFzajdGjmsJgpmJAGYoTLAPeOzM/whuZTfTRozUKEsqzhjQl2UQpTOUV2PoKR4vB4uWF9N79S1Ww3mpJ8M4PEygqYvK7rIYGpqpyH3sI9D4ZLm91LRLCZctIZSzQkFsxYGjmpJv4Rh8B4Z3y0zUoGXKAtSvhStJyqyDVRABpQZj0jrJaAwH3fmdNWFYd1Ia5ld8F5YWdWy2RS4ktapeRE3KKuVJUlRGwUxp9PFrgk5ZAlrIWQKKHTRQIBdtYpcSRmOVlClaCx1JsTQfRinOlMR5VcEvtQ08DtFmj4lWp210XHsPV8Jw9Sm4Wt7+51xkxFUiKfC+MDIRNPMkX1LU3rGz3YdtbkeNnj0uHx1OsvS9eh4vFYCph5uM19+pnGTEFSov4gpQkqWQlIuSWEQlhKqpIV4F4uecr2bKXlu1ygqTA1SY01SIGqREyqCZWZqpUVsWrIhSmfKHjQxmHWUHu8oVpmdvaOXn8UmpSpGIQMrlC1DZSTkV4PSIK2MVLSX54uW8NhZVdY2045sWTxqTkz5moCzF6khmHUERb7twDYFr0va8cZhZCMsnK6iua1R+FjatOYPG/x/tElCTKSO8L30fRq0jOwvi1SWaVS2mxqVvDVGUY076/6LuMmIlAFZyuQA+pNmbwMX5PApi0pUlLhQBB6GovHDTsRMK0oW5CkormcFyohTtcCh/4mOzV2rmqmypclkoSkBQSlKi4FQSQ42G9Y6n4zUlN6K3H3HfhyhH1N3DYns7NQHUmm7iKKsGfGNjE46YsMpRI2o3sBFIp+voRv051GvVYx51IX9F7e5nmVDd3F5UqI91FjMJ5hU7uHEuLQlQ/dx2Y7zCsJcNLkMT1L+wH5RaEuHTKhJNbvg5VHsuSnhUUV/zU3rBwmASMShMoLUrKla5jPf8A1FAWvaLWHmpmDMkuIo4TGUa0Vkkr66fcsYqnUpzd1oNlhwIN3cQxE5MtBWs5Ui5PsPGLk6sYq8mVEnJ2REIh8kTw81K0hSS4NYJkhVUjJXRzTTszmOKp/jK/l/pEKC8XT/GV/L/SIeMqo/W+56Gi/wDHHsjBwnbOfKkplgIN2J+KtOZjG72W4bPUsz55KQQohJDk5lZqj7oCqgX/ADP2d7Iy5IExYzTNCoAJSegf3PtHSzpgAe1Ra72u0eGnOCuoo9VTw99ZEZKWYCiRalPQUA6AQxXWoDnW3pW0MCHBN3N2APi8QU4BdRdiQ311iC5ctbQpTaZlZnd2dzUMGu0FmKdNGFQr0BuA77RXxy65crqQAHa7Dcg9feAuxLJLpr0drDUAaww1i/NlEEEMBofIV8DF/h/EMiVHKVLUaed3L9BU6NpFKViApO1gNmrSnmHETlAZrivSh19dYanWlSlnjuiDE4WGIhkkVeP8bVMw63SQxYg1F+UpI/3AXil2T48StMoFCJctyoFQSDzKZz/tFQI08ThwErLDIoc1WGX7wJrR7EDyjneK4GRKw6DKATOICgczkgUU4+6ToaRap4yc6iqTWq2MF4FQg6b0+cHaYHtNJmTCknJ+HM4cB3JfweNVWXMEZhmIzAPUpdnA2jyzF8KmShKnEskg8hfMGLKAPVyNdY67A9sZaxKSiQoCWlQUVEKygZUg5wzpLkG1xtGpQ8U9DdRoyq3hyTWQ0J0z7RLV3E4S1JWRmIBqk1BB0MYPFeBYycUoWJSqEGYlwMpZ3D38A14J2bwKZpmSVIYhOZS1UKbZlEvVRIIrGrxnjCAJeFwhC5i2F3CZabkk3cDKPEmJaeKjioPOmuN9+yDGhOhK1P8Adbfc4qbgU5RKQqWFyVKS5UWKlXKV2anrrSKHaDATJYSmYUSSebIyg9g4WxBFAL0r1jvuzvYZMuWoTWVmbMhiAFEBTg9EqanWKXGuwRUFqK1TkIS6JZJzA0KmVewoIrRwc4rMv7NH9XTzZW+nY4bCSF9zkUSFS15kB62521YABVI6LsVgwlSgspzkUY1I1c7VFPnFqf2LeYgYdBCUiXnzK5nK15h0LBvIRqnsmuQSqQrMa0XV7MD0p7vHUcPVp1M6SaXzQNWpTqQy5rNl4yIGcPGpIl5kJUzOlJa5Dh26w0zDONo9VGurHkpUGnYxVKTmylSc2zh/SM3D8YTMnGWhOYAfE4ABerv5Q/aPsmlMtU6WVhcsFSQN3B8LiMbgPZKbPSDN5JZAJILKUoEhQI6EHzMZ1bF4jPGEVb/hp0sHQ8tzbv36/wAnVd1D9zGRxoSZUpUmWtlp5kj/AHAWBahv7xjSe0S1ZFywpSwnnoo00ZIvQi8O/FJUpKNSP4dyFeGuavB/nQ69Utr0ijxDFqQ2RBKQCVLFgfutu2rWeMrji5yZyDPQqXJWinepICXTcJ1c1HjAeHcOkmRMnS1Tk92lRNcqVZRalK0DVilPxKeJlkh6bPe++/sT08AqPqqa39jOlTe87oLUciEgsNSbgPcqLxsyOOrCk5kAIKglgCCkGz6RDh3DFsBKlpmTkgJCSCbAB6G5r+8Smz5+HxGbE4YygsgKorLQAZk5taWrGTRnVo1VkdlfU1MRRVVNtXNPjisQlI+zpSTXMSRQDxjiOJdo1z5HdrZ0KBKk0BFg46E6R0XHJ2LCFzSpEuS5QmWzqUC6Q/je8c1i1S5yqj7OXBUnLyPZxqkV1G0a2Pruf0tpW2ez7f2Q4HDqEVmSbT3W67l7CdpJxSiThkAEAAMASWuToHvHbcMVMMoGcnIsPmHhqGJjh5HAZiklUqbLlpRUc7LKacx69NGbx3+F8cTIT/FxP2hLJIIHMlRLFL6sxPhCYTFui1nbta3sR4zDRqL/ABpXv9ylxfisozlMr8P3VfhHSHhuJ9oJS5qlJKiCzU/2gQomlWTbeZE9OnaCWV7fOCx/1nJQOZKwUkJIGR6hyQMz9HiUrtnIUrKBNGbQoFdqhVBHKzey8/OOVcwlIUrIlSy5qwAFwGc2rHU9lf8AD6biVFU1S8KJYH+qhT35AgHLarl9Y835UGro3lXnsg2I7XyEFIVnJIBokKobVCqF9CIsI7VSFBIImJCjQqASDl5lg5iBprv4RgdsOyOLkziEpXOlS2ShctCsrKAmaAtzKO9Qa0jlk41alICyVAKdid2Cr7gAeUFUINB/UVL62PRZWNM+WmbLEwoKikqCFEBbgtQOAyr+9IhiONSpRyqmEKK8pdOb4QMyiNuYMSGN9IrK/wAQ1YJH2eRJSluYKuHNVcrtGZJ7fj7UMQrCy5ihLSgAqIAUFE53SHJYtW0O8PCy3vyKsVVzPa3U30cZkpmiWFKC00UCkhISzmtgAWqf0gf/AFdhVqYTVeaCLVZyGs8VMF2h7uXMxcvCqBWhMk8pKQCAVVKWylSffpHEYXh0xSgyCXIAG5cACu9oH6VNcj/rJX4PUcF2owy8qUqJ7wEsUsDXKpsxYudOjxRV2bSnEqWkLmZ0GYhAPO3MMqDmLvVuniIsYXsQvvyT3SSuWSUkEd2CugBq6iQoctgesb+A4HOTNCvtSQlITlQBYJSQBUUDEuA3lEcaWWVltyJWrKpG11fgyZ/BDOwQWqcmQJaVqU9ShlBwobkPRtU7V5rsrhUTVGXMU5CSE5E0UrI8szFJIGVwS5e0esSZISrKpKVoIUClKUkF8pqCnet9to5ntUFOBIRJkIFSFJZaiElNcjAUNAPWJ4whFJRiVJQuneSMvC4dICZc1PeEgJcXHMshSj902YvTbQa/Y/s6mTOXiASygtGQklSWUA3Wx+jGJheFT1NMVMkGWCHlEFMwg0OVrBlFlO5vHf4OTKyOBMRcZSotSrpS9KwcNBwmpNPsupDXinFvMicjEjmO61abcv8A8wpmLA0PpAp6UGU0t0rc1d/vEqd31ipj5KikZFZS9daPo9AfIxuU5u30sy6jgm/XH9/+BJGJDrVlVzKZqUCQBu13MW1YhLhknqFEHbbzjNw0ghKcxJIzZmIDqKiXsaM1A3ya3/DcOFM1ebWnteJIvTVPn5uJKcL/AFR4+bGdxHG4pUyaBJRLljLkUlSSosoEqIJo9C3SL/C8epEsmchBapJCbM6nNvPrFbGz01CXsLl1bX28oxONKxkyVMATh1pUkgjKoH4WDDMQ/wCYim6clLMlJ+1y+sRTcUrx72KHCePTZ3EUslapJSsywpgkpJKubKC5AcCxYJcgPHT8IRLloUhlUmTXJp/+hIo1aER5imVjEFOUrpRsxYhxQ1taPSOLdoVJ4cpc9AEwAJlKBrmVlDNsBmPikbwkZSpSV09x1GnVi1Foxe1XZvvZzYVKZQIK1KW5zKJonfzegjEwEjFYNcyZhUoU6lJV/DCiFBeVSUqU5CaA032EW8N2wmy0kHKujOtKSXd3fUs4jouyfaFE/vDMkywmgLFuZWtGIdrh7V0gYhRiszv+RqGaTsrfgwMX214rPlmXNRLXLJAUlcpBDGpTzCjU00gZ4fNl4bu+/lqQ6QEJSKpVMADqA0cknYGNDtP2OlCYFSMQiWmYPgnGao5h8QzB3FuukXMB2UlTsMZX2hGd+ZUpbgpFWIfq/Wh8c6E5x9S2+5ZnSc3aVtCzwnjMuSuZkKEFMxTFqm1WLnfaDYPtb9oTMl96qZkLLBQyQTtyAEUvGOr/AA7mTJiVGahakMA0xiSkBn5C6gAkfOLMnsfi5AX3PdELVmZc1dDqeVHTbeJ4YuUZ3mk0Rywt01GQfHYdK+7qR3awtgHdgQAQR1jF7XcJlzpeYCZnSOUpSSDzAsobsCz66xHjvDOKJJIlSwgaoW/gFZmPtHOcS4li5ae7xCJgcP8AGoODqCk18Ogi3PGRqRcVHV/P2II4OVOalfRF/inAlIPLMSSDyDmSQkUDrL81Xqa13Ec3jQoocghy1WIduYk7uwi7hsRINDLmoDEZs4pq4DNpr6xnmb3KwpExUxwXcAFJen3iHpGdOOt0rFuEdNXcr4jFqCmCmAYNUNQUhQbF8fK1lXMHajjbwhQPV0JMqPoHhnFgpuRuVL/CE2GoNosYjEBi4vawAPQkfnHM4LtETyOJakgOhCAaNRjV4Ng8MmdMzlUxYJYZlMDuAkFxWkI6atcsqabsGxkp0KSibLSonMyiWAq7hB6vWOb4T/hcsTkzET8OVBWailmt7AA/KO9wvB5MkJWJZJc3uGHuItKxUsF8qQa9PUWhoTcdiKpTg3dtnA9sOBTETUzJ4lrBGRBFQG5iCFVBqY5pXC5ecnKK7CPRO2HEROSJdwCFEtqAwb/yPtHOI4WKMX9N7i8aVBxcfWtTAxNOSqPy5aC4bOySTK+45OVhdnfd3c+cYuH4WAQWqG3jppODAFvl4ULflvE5eDY08yx8fq8WIzitEipKFS92ykmUSskuSoGpcm73i+uQHCgGOUA+Id3ix3TRNUqu/wBUhMkXK7I51Zwi0iSMQpLEFixfzb9BFXFIMz4y5HraLIFALRLudb/WsSwoxSuVamLqy9LZRk4FIUDQNX3i5LWczkuGiSUN0hKpD04KJBUrTatcklfjr7l4ZcyEkiIZomU7Ihld6jOfz06Q5BhnETGv0I5TBqytMwbvW8AOCmMQJnqIvqX9fpDNEsZWdwOrNK1znJ3C570mD3/SB47hs+ZLCZrTAC4BUaGzhhHQk+/94QDjfrpAnK71SHhiakVocTiuya1j4SPBX6iC8N7NTpbkKb4g1NQ3nRw3WOuI+mgkmaz/AF7aRUq0VJbF2h4hWUlqc52ow8ybKwyTndFVcoU7U5i4J/ttHOcP4AtC8wmTpZ0KUkerPRnj0XEqcDXpFUSwzkRDDCwUbFyr4rVzcHNjha1d4+IUSvKXUFAulrsA5YXFY1MJJxLIK8QkqQ4zcwKku6Mxf4g6qtZouIy7N5wYp6wssLCXpDDxavF3R0knioWjKtWflALMdGJ8YweNCTMl5FoKyPhdIdIeoDj6ptAVCAr8IEPD4QkpJnVPGqsouLSMKbwGVdm8kv6CKc7svLNh7fvHSeIiC0J2jRjTXJmrGVE7ps8/4h2eCZhAAYNvsDvCjb4sgd8r+X+kQoqypxzPQ36WIm4Jt8I67iWT7QhSJRPKDyjKkUAuAXcDpGjhcScxUECW5sn8yYrInOAaEkJHsIgqYHHpX8gK6ftGXGlpYuSxOuhqf5oo/D9eLiKi5hJfXXzOzfXWIJV7+Y/QecIIrdntWw67aRKoJbCSq5iJe539bfWhgoFWI6+XXrAwmrmr+NiD+lIOE1/MnqXZz5xKkV2yRpX9tqDWxtDtXrTf6reIg9QPQh66Wp+kERQkvqbnfzqYmhHqVqtTTQisO5rbem9yHFBEQnLQ76/Ngd/nElm1HAOvuX36Qgsv4VcCldSdNPqsTWKMtSTUF3GgHh4fRgiga7evj6vvpA1GuifPao8/lEVLGxIps5DG+xeHIHFBXD+Gg09TEFzG8/be/wCe43gaPcvegPQ0NQ5rA1TCwrUWB6XADNZzc23jhHAOFFn06bP8n+jDKHlp4Vvfb59IEhQYN6+JoLPdP6wVCwAC1A3TUklq6loj1HyIgo3ArttR9d6GkOpWrN0bbU1Y7NCWLjUgUPmRlpt8okhJobuQxs4qX3AvSnjHK4Mg5HR3ez+ekRuwD1Fz8oaa58CWurr59SQd4d9dmL+NCdyKaRMnoRSp3ZEoqPk3lSErbWn10hJAcsXLUcB71u4+tIlIS6khswPjXU3vHZhfJBlO4iIRu/S2kGmHlqAKBgK6FidvWApLpcpJfatD+nWDmugeVZkbjToIbuwXen59HhLUXBAL7Xr/AGhlzRmF3qPS9Xfrr4QbBcXcEUM70tt82hynxHjXzgkwjUHpUQ6g5I8K+O4IpCJch9gK5VIEZIs4f66QbKzgG2l/TcQGYlm1exFv1iVu4qi+ASJRH1T1hCTq1Yms5Rt4g/284cL5bj5vHJtAcWc1xeX/ABlfy/0jrCifFlPOUQR93T/aOkKK7ep6Cjfy49kdHhTyJq3KLlrCt7H9oJ+30T08v1jhxyhxdKSGu7B3pXaHnByXDh65fqmlYVUkold1Hcnh5rtRqHR3uab2g8uYTa1fPUUH14RWQlTagAtplA0dhf3raLaA7hgSbu76W1aI8hMqrG7y7VejWBN4lLNagFvA2ZvZ9NbwpivvbMAdQaWA84SZNKAZQSLMS2/UUMNGCFlUHQmoDgk2u9RZqh6i7Q4UQaUDauCzt8WgYQ4RQPd6Ow2r4+MSYBjU0tpUUL/lEy0KstR18r3V7jpW9wYiihqfTd+nlE0hzRwFCvQa1vb5+kRLGV3INdmYFvY6dQYW51nuO1GII15fQgddaNEM7Bmb9mIFavSjw4qxLF6mlLUHWuthBJamoS3KCQDYvV3vSOudlIlmsSCGGmtPkLfrDJAILH4aGjBiSwFLuG8+kPLBqWfSlqGrgtWhq2phwlwxNVCh05XYDxb3jri5QKhbSzPVuY16bPDzHU5LC4OlCXG3VzpB5hBqRUX1IrQ1oG2HSIJSoJUPiVSwc622d6kaUgI5x4AklSgHAAHgyXcknavl8pd+AUhQahZhRmagNSPLR4bKXKSHoCaDKGZrliGNt22eCqlkqJ+FgC9AAFUGZgCfK0G4Enb3FOFK1I+J3aoLHdmB61gfeOmgJSLMmlDUuTQ+OlIJ3Y+EEgAOXuHLFyas3tAJhAAysQAHcU1JANjUHa1oCYWug8tQcE3IdJFzcB7sxDxKcAwoVAAEhqDQqBNGNXYRFL2YsS9SBsauKKqKDe+sOplIqcwAAoHeruWOhv8ALc86nJO1yM4uQCwFAwDu/wANr19ITCjNUaPoMrFy4HT5RCabOcofKwy+tDSmvtDycqmBIGUnV+l/HLX6DXshct3oCQSKWKlFwKkdTq9rbROVJL5VNQuCbHSrajxiM3EqChQukMBTMzMSkVqKeAiM6eQbEZhmfVyTUlyXv5wW29ELk01EpZUTr+THXo2pFIaWpsxqomoFuU3ND1gaEuQ4qVUOm19x1gk1KiWHxi+hGuVQ1Oo3g34OyEM/M1QBajNdnJts9oZE4qULg8x+6Dep2O9dngktJISputrpsWemUn5aRHveclLG7AGoY6Aj2MFtHKPsAStlFRYNs1fEWhYcc3MoJd/LrEpDuXGYkPloNdWo/gX6QFZUUkhSQzuknQbP4Wh076CygYfFyO+VVJ+Got8IhRV4pLT3qqgWsS3wjrCivJas2aaWRdkdVh5hyixYC1mbf8/lFlCxYEW021uaDyithZJU+YAAJT4ksA1aAeD2aLKSBmpZNH19dL1pEiaaM9p3HThc7OaVLGp6t5axaASASW3o2lnbXpFSbMdOxOtWHgNSYLdLNQeDA0cUev7QHEZMN37V0IJJ6aNoHPnEc1SmlgL+A3sz+8ScmmoIZgaUdhSlYZJIBq58Szeny3gHDrIoxKWIPw1AbajUb9IIuW13rWt9w/RvziKZQOVLM9Ou5d/lDT5wzfE7G29agUgHWsEC9a1JIFty3XWphBTqAplLUtR/Q3f1hpoKaVVqqj1NFEvtppSJpWKgMaDMdS1TfQphfc72EhLMQc1BV/QgBvD1iZSXBUzB/ar6PVR8IiqXVJIqR94hgBQ0saaQpJKqmgDvYFiaKFX8ukKFLgSUkqIIYtZwTzHX6aFIcG4yhJag3AIdPUv+URk5SArNl6sQdnrU+NdaRJYGbMXA0GgYvV7OfV+sG9wWtqB7zMHZySVbOzX0agrqSNYJLWwCiVGoNGLEEuC1CAQdrCJKVmUo0py6AB6PU7kBtHgKwCpkr+FwSElyXL0NhrYX1MHRi2a1HlnIsnQJINXcZahf3dXc9Iin4NVULg0BRQvSxfbbxEDXzFWUZXD28XSKXJAvB0sk0ALMwLkDWlGd2d7h4LFiRUssVVBJckUDEkFKvEsW01gyl1KhWrJ1U90k/iFTQ/iECSFLBprWrvWrUHro3jEWFQkjmq5oQsE5S79WpACNlS4UXGYZQHs4KWUT49YaZMykMFZUGrE8taABqisSROyqDgOoWq1HCg3VjS8KSQwZwxqGrcByk1YakbeEdp8+4Unt84ABYBIJSl7AZDv91RLl+nmIiFJKmY1cHMClIo6uXcD2hTVVIZyAz0KWAI6n02G8NPGfLysWoUkZiSLM1vLWHtyC90JU4gOkukgJSos9melq6W9BFeaQNQxA1zaORV3zP7sILhQCnIClnzEpIzCjEML1uOsCC2AdIIBJBoXs4vRmLEe1IJ3cSQ/KnLmrypaxcMXA+jE0nMTlLFIcgGvLUgVAYPTxO0OqSxBzKQprMAqtCAFVYpL1oXMBw5AUO7QyqGpYFhUNYW2apjlbdHdLiUsAhZNDTKXZ9wTV9XDxMz1uWGYPQABwWd2JtWjQ6p4ALMX+JAYkbXDliDQBg/iYnKQUh2HOOUFsriqgMwdxTUfKDfQFtSoJrJSsAlCeUuWL7bpNbWgc3KsoShCgFMzgFJDlyF3FR6wbvQFgqW6SakUAVUAF7JYC35RWmocEpzJygEiqkkWpQZbQ1ncF0YvFyUzlJKVAjK9APujqYUQx8mSqYT/EBIS9dcofQ69YUV5Wu/n8mrTXoXY35CnAqVUFL6aiwEW506gCmDtYOfyfxMVMJP5E5Qxyj7wrQVP7wRaqtn6qZ/naJteTNlyWcOh2bdhTpoL0ix3YB5UgkUBBbyG3t5wFU83cMGPmLDrEpk5wHGZi7MAG6bD6eA7jKyC96Egk31b4XPVqwSUkNViKFT6DwSASSfC0QVLIAJoptqBxRI0BatN4kZaeUCrNmyg1Ud4XQbUlMnZlMa7sVWub26wVco924apu5FXpl6V0r7uCYaukBCQcpJISSR1NSHgmJcJDkKNT8Ti7XUWPkDeB0BfRskgO5BJYgAXcMBzP4CkTUVZGYFRehoWYBLvbU1hkKdJuQltA2Yk1DgA1tXbaCSly0qLnmIervStQ/Q+xhGwpElTmzvUgHlLvViWFNFa7w0kBIZvhIzN5uG0N96tEZgqlSSCVZrAUzMLl6i/jEFKSmgqagj2J3Lk+wjgt2Y8zD2SQzFFTdgCeovqw1JhlzMrqDnKC5JB0D0bRulWiSSQopA08QUg+1Nn8YYIXkJuTzFglwm5C6gvb0g2BcClBWFljlqGDEEDLlLMxFXbQjpBps8pKch0JJNc9BQ9aO0ESO751KPMGGlGBDp1IEBIyLYAAZX3AJFAku6Sd/KO3Eeg8h0ocVZQUxe9g976DV7UiIQAQXBCi1Q/wgNmZmUAbRLEyFJSSQATlTQkknZ/XzgSJalE2dCX20ZR609xB31O1WgeQHWo6AswIeorao0NdhAJUosSyRapcW0y6ElvEiAyV3IOVKU2c5g5oS7uBXW0TkkAMAFEkpZ2B1zJBoKBiAGsY5oCaJZFBZdXxF1BqM4+GodritogicXUVOpjcvSvyNLnSCzAR8ZJzCthlDPQG9AwaEvFJSEhQCSzjKDd35n67dI456sr4hCUkMpJBYpAf4ST8QtcHXTaHEsLIqFVAazAUtStbV9IbGSW5ixZwK6M7hQrc7NWGWEhBUolSnOUAhupUQXN6pGnpElrpCWs2QmtMlg/fScoOhDWcD49amsNNlcqAAhShmqDnBSwPMLCrj9IJJGaW4EsJeyWBzbMU1BfU002Nc0cEDkF70VRQJJA/P0jlroF2TuExSwXVR3DkkgsC6a5X2IIbaKylkFKgkrJvdgXDHKS+4d6+UWZlUqU7gpTrduUhqh9XHSAzkEocOkpAoCC+jrSWZqXGsGKWwJSbdyKUZ0MSLvchd2yhzRncAnzirxHFLSU5EAoDGhCs2jknW9mvF3uc0lRQBlDB3Cmq5KgBqxAKjZ6mK2PUVgKlpbKGLVZgwNakdfWDFpu3cLTWofEqQgCaApJmPyrYEFtin2N3eKZxKgXXVxRiAWe6ArUEENehhkzVTJeSYzg5qsComhc6KZr3ixhVS8i0MqrZQs8yTYshVMrv7QVp3Fdtzn+MKKZygEBYGVlJqDyitFQoNxeSnvlVCbUExTPlD6HXR6WhRC4u+xpwtlWvBLsusmUlyTRN66CNXFmp/wCR+cNCh1suxTq/XLuF4knmT5fKCTVEBDUdYfrs+8KFHLZCrclIUcqK3UX9Yt4aYStTkmv/AMmHhQr2H5BLWcqan6SYUs/9uo60rr8e8NCjuAP6hY2eoZeY1Sh6npAsZNUFJYkOa1v47woUBHLj51GxGKXUZlM6aOdxGpiphEskEg/xK633h4ULyh5FbAYhRd1KLlINT/uihNxCvtKeZVwLnaFCg8sDKs7EqZRzKpMmNU9LRYnYtYKSFqBztc2ZNIeFHS2Q1P6mV52Nmfahzqt+I7eMVZ2PmCQoiYsHNcKL/d6woUD+h1uhsHjZhWQVqIb8R/WDpxswY3KFrAC1MMxYU0DwoULMEF6mUJnEJhmLeYunefeV5axekY6YZSHWs/zHfxhoUHoNJIqcOxsxUxLrUefVRN76xVRi1tM51UJ1O5hQodbCzSuyzhsWvORnUxQpw52SfnFHB46YSHmLP+oPiNsr77woUC+rJVFW2G4hxOakryzZgomy1DXxitL4hMb/AFF1FeZVb3rWFCgcE+VdCv8A5jNBLTFipspWrvrDjik4BAE2YBmNM6m60eFCiNjZV04GxmPmZl/xF/Er7x/WHm8SmqlqebMOtVKNWHWHhQzewFFW2MHik9RmqdRNtT+EQoUKK92X4pWR/9k=">
            <a:extLst>
              <a:ext uri="{FF2B5EF4-FFF2-40B4-BE49-F238E27FC236}">
                <a16:creationId xmlns:a16="http://schemas.microsoft.com/office/drawing/2014/main" id="{A2A55B21-1254-030E-4A1D-A386C8697399}"/>
              </a:ext>
            </a:extLst>
          </p:cNvPr>
          <p:cNvSpPr>
            <a:spLocks noChangeAspect="1" noChangeArrowheads="1"/>
          </p:cNvSpPr>
          <p:nvPr/>
        </p:nvSpPr>
        <p:spPr bwMode="auto">
          <a:xfrm>
            <a:off x="1679575" y="-144463"/>
            <a:ext cx="304800" cy="304801"/>
          </a:xfrm>
          <a:prstGeom prst="rect">
            <a:avLst/>
          </a:prstGeom>
          <a:noFill/>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dirty="0">
              <a:ln>
                <a:noFill/>
              </a:ln>
              <a:solidFill>
                <a:prstClr val="black"/>
              </a:solidFill>
              <a:effectLst/>
              <a:uLnTx/>
              <a:uFillTx/>
              <a:latin typeface="Trebuchet MS" panose="020B0603020202020204"/>
              <a:ea typeface="+mn-ea"/>
              <a:cs typeface="+mn-cs"/>
            </a:endParaRPr>
          </a:p>
        </p:txBody>
      </p:sp>
      <p:sp>
        <p:nvSpPr>
          <p:cNvPr id="38914" name="AutoShape 2" descr="Exterior">
            <a:extLst>
              <a:ext uri="{FF2B5EF4-FFF2-40B4-BE49-F238E27FC236}">
                <a16:creationId xmlns:a16="http://schemas.microsoft.com/office/drawing/2014/main" id="{9E1C6F08-9E8A-9E45-976E-D81E886A075F}"/>
              </a:ext>
            </a:extLst>
          </p:cNvPr>
          <p:cNvSpPr>
            <a:spLocks noChangeAspect="1" noChangeArrowheads="1"/>
          </p:cNvSpPr>
          <p:nvPr/>
        </p:nvSpPr>
        <p:spPr bwMode="auto">
          <a:xfrm>
            <a:off x="1679575" y="-144463"/>
            <a:ext cx="304800" cy="304801"/>
          </a:xfrm>
          <a:prstGeom prst="rect">
            <a:avLst/>
          </a:prstGeom>
          <a:noFill/>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dirty="0">
              <a:ln>
                <a:noFill/>
              </a:ln>
              <a:solidFill>
                <a:prstClr val="black"/>
              </a:solidFill>
              <a:effectLst/>
              <a:uLnTx/>
              <a:uFillTx/>
              <a:latin typeface="Trebuchet MS" panose="020B0603020202020204"/>
              <a:ea typeface="+mn-ea"/>
              <a:cs typeface="+mn-cs"/>
            </a:endParaRPr>
          </a:p>
        </p:txBody>
      </p:sp>
      <p:sp>
        <p:nvSpPr>
          <p:cNvPr id="38916" name="AutoShape 4" descr="Exterior">
            <a:extLst>
              <a:ext uri="{FF2B5EF4-FFF2-40B4-BE49-F238E27FC236}">
                <a16:creationId xmlns:a16="http://schemas.microsoft.com/office/drawing/2014/main" id="{7C92E74E-9D3D-2A3E-3B0B-5AD71B40CD41}"/>
              </a:ext>
            </a:extLst>
          </p:cNvPr>
          <p:cNvSpPr>
            <a:spLocks noChangeAspect="1" noChangeArrowheads="1"/>
          </p:cNvSpPr>
          <p:nvPr/>
        </p:nvSpPr>
        <p:spPr bwMode="auto">
          <a:xfrm>
            <a:off x="1679575" y="-144463"/>
            <a:ext cx="304800" cy="304801"/>
          </a:xfrm>
          <a:prstGeom prst="rect">
            <a:avLst/>
          </a:prstGeom>
          <a:noFill/>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dirty="0">
              <a:ln>
                <a:noFill/>
              </a:ln>
              <a:solidFill>
                <a:prstClr val="black"/>
              </a:solidFill>
              <a:effectLst/>
              <a:uLnTx/>
              <a:uFillTx/>
              <a:latin typeface="Trebuchet MS" panose="020B0603020202020204"/>
              <a:ea typeface="+mn-ea"/>
              <a:cs typeface="+mn-cs"/>
            </a:endParaRPr>
          </a:p>
        </p:txBody>
      </p:sp>
      <p:sp>
        <p:nvSpPr>
          <p:cNvPr id="34818" name="AutoShape 2" descr="http://appa.com.au/image/product/163909.jpg">
            <a:extLst>
              <a:ext uri="{FF2B5EF4-FFF2-40B4-BE49-F238E27FC236}">
                <a16:creationId xmlns:a16="http://schemas.microsoft.com/office/drawing/2014/main" id="{819495CF-3BEA-1886-68AA-50383DFBAF43}"/>
              </a:ext>
            </a:extLst>
          </p:cNvPr>
          <p:cNvSpPr>
            <a:spLocks noChangeAspect="1" noChangeArrowheads="1"/>
          </p:cNvSpPr>
          <p:nvPr/>
        </p:nvSpPr>
        <p:spPr bwMode="auto">
          <a:xfrm>
            <a:off x="1679575" y="-144463"/>
            <a:ext cx="304800" cy="304801"/>
          </a:xfrm>
          <a:prstGeom prst="rect">
            <a:avLst/>
          </a:prstGeom>
          <a:noFill/>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Trebuchet MS" panose="020B0603020202020204"/>
              <a:ea typeface="+mn-ea"/>
              <a:cs typeface="+mn-cs"/>
            </a:endParaRPr>
          </a:p>
        </p:txBody>
      </p:sp>
      <p:sp>
        <p:nvSpPr>
          <p:cNvPr id="34820" name="AutoShape 4" descr="http://appa.com.au/image/product/163909.jpg">
            <a:extLst>
              <a:ext uri="{FF2B5EF4-FFF2-40B4-BE49-F238E27FC236}">
                <a16:creationId xmlns:a16="http://schemas.microsoft.com/office/drawing/2014/main" id="{B4F677B2-23AD-34E0-D613-191095C6011F}"/>
              </a:ext>
            </a:extLst>
          </p:cNvPr>
          <p:cNvSpPr>
            <a:spLocks noChangeAspect="1" noChangeArrowheads="1"/>
          </p:cNvSpPr>
          <p:nvPr/>
        </p:nvSpPr>
        <p:spPr bwMode="auto">
          <a:xfrm>
            <a:off x="1679575" y="-144463"/>
            <a:ext cx="304800" cy="304801"/>
          </a:xfrm>
          <a:prstGeom prst="rect">
            <a:avLst/>
          </a:prstGeom>
          <a:noFill/>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Trebuchet MS" panose="020B0603020202020204"/>
              <a:ea typeface="+mn-ea"/>
              <a:cs typeface="+mn-cs"/>
            </a:endParaRPr>
          </a:p>
        </p:txBody>
      </p:sp>
      <p:sp>
        <p:nvSpPr>
          <p:cNvPr id="34822" name="AutoShape 6" descr="Metal Wall Clock">
            <a:extLst>
              <a:ext uri="{FF2B5EF4-FFF2-40B4-BE49-F238E27FC236}">
                <a16:creationId xmlns:a16="http://schemas.microsoft.com/office/drawing/2014/main" id="{C5A0BA91-6A00-F20F-B247-E4FD13C39F89}"/>
              </a:ext>
            </a:extLst>
          </p:cNvPr>
          <p:cNvSpPr>
            <a:spLocks noChangeAspect="1" noChangeArrowheads="1"/>
          </p:cNvSpPr>
          <p:nvPr/>
        </p:nvSpPr>
        <p:spPr bwMode="auto">
          <a:xfrm>
            <a:off x="1679575" y="-144463"/>
            <a:ext cx="304800" cy="304801"/>
          </a:xfrm>
          <a:prstGeom prst="rect">
            <a:avLst/>
          </a:prstGeom>
          <a:noFill/>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Trebuchet MS" panose="020B0603020202020204"/>
              <a:ea typeface="+mn-ea"/>
              <a:cs typeface="+mn-cs"/>
            </a:endParaRPr>
          </a:p>
        </p:txBody>
      </p:sp>
      <p:sp>
        <p:nvSpPr>
          <p:cNvPr id="27650" name="AutoShape 2" descr="data:image/jpeg;base64,/9j/4AAQSkZJRgABAQAAAQABAAD/2wCEAAkGBhAQDxAPDhAQDA0QEA8NEA8ODg8NDQ4NFBAVFBQQEhQXGyYfFxkjGRIUHy8gIycqLC8sFR4xNTAqNSYrLCkBCQoKDgwOGA8PGiwlHB8pMSwqKSopMikpLDUqNSwsLjUwLCkpLCkuLCosKSktKSk1KiksKTU1NSk1KSksLDApKf/AABEIAK0BJAMBIgACEQEDEQH/xAAcAAEAAQUBAQAAAAAAAAAAAAAAAwIFBgcIBAH/xABMEAACAQIBBgcMBAwFBQAAAAAAAQIDEQQFBxIhMUEGUWGBkbGzExQiMzVxcnN0obLRF1LB8BUkMkJUVZKUosLS4RYjU2LiNEOTw9P/xAAYAQEBAQEBAAAAAAAAAAAAAAAAAQQCA//EACMRAQABBAICAQUAAAAAAAAAAAABAgMREhMhMUFhBDJRcYH/2gAMAwEAAhEDEQA/AN4gAAAAAAAAAAAAAua+zwcIcVhKGG70rSwzq1KkZygoOTioXSTlF21vcam/x7lOKf4/iWpeC71Luz1anbVzWA6Rx2UqNCOniKtPDw+tVqRpx6ZMwrLOejJtC6oupjprdRho078s52XRc0ZjMTOrNzqznWnvnVnKpN88m2eWRRsLLWfPH1bxwtOjgo7pWeIrLnlaP8JgeV+EGLxbvisTWxO+1SpJwXmgvBXMjySI5BDC13TqU6kHozhUhOLWppqSZ2DSneKfGk+lHHcV4UfSj8SMiWcHKq1LKGJts/L/ALAdS3FzlxZwsrfrDE/tL5H36QMrfrDE/tkV1FcXOXlnAyt+sMT+0ff8fZW/WGJ/aA6gBzpkPOvlTDOelVWNU1GyxcZzVNq+uGjJWvfX5kenLGeDKeIp9zi6WDekpd0w0KkarSv4N5Tep34twHQQOeMiZ1MqUZpzr9+U0/CpV4Q8Jb0ppKSfLd+Zm/Mk5ShicPRxFO/c61OFaN9qUop2fKrgesAAAAAAAAAAAAAAAAAAAAAAAAAAAABq7Pt4jBeuq9mjTFdauddaNz59vEYL11Xs0aZr7OddaKiqa2kUkTz3kMgIZEbJZEcgI4/lR9KPxImTIo/lR9KPxIulKkkmrRlfXeUbtebWdRTMpM4eSMiSMj1VKCbbso3/ADYR0YrkSPqwvK/cXSU2hBGRJGRMsNyv3Eiw/K/cNJNoQxkSKRNTpWae2zTs1dPXsfIR4md5ydowu76MFaK5EuIk0zCxOUEvGrlSv7zojNxBrJGBv/oRfM22us5/yZTU8Xh4yWlGVahCSexxlVSafMzp/CYSFKnClShGlSpxUIQgtGMIJWUUtyOHSYAAAAAAAAAAAAAAAAAAAAAAAAAAAABq7Pr4nBeuq9mjTdfZzrrRuXPp4nB+tq9mjTdbZ0daKj7Pf5yKRNPeRSAhkRyJZIikBGtq9KPxIvUUWZbV6UfiRfo0z3sxnLyuThcuD2QKuMqSp0oOpKMO6NRnTg7aSje83bbJHuy/wQr4OnCpVpypxnPuacqtGpeWi5WtB3WqLI+C/CCpgKzq04U6mnDuUlV09FR04y0vB17Y8pceFXDOtj4U6M4UYQpz7tpUe7O89GUbeGlsUnu4jiqLvL19pFVOvyxa2o2DDNzR7nRlp4urKpGDl3OFJRhOUYu1rN/nb7bNpgfczMcFnBrU6atTw+nFQi03XUqmhGMVLUtHYuPd5ju5FeY18eyiqnvLE8VQ0KlSne+hUnTvazejJxvbdsLbiX4b5uoudabnKU5W0pylN22XlJt26S04x/5j5upEuR0tE5l6cia8bhfaMP20TqQ5ayDJLGYZyajFV8PJtuyUVVTbb3KyOoqVWM4qUJKcJJSjKLUoyi9aaa2o8HqrAAAAAAAAAAAAAAAAAAAAAAAAAAAAAavz6eJwfra3Zo03W2dHWjcmfPxOC9bW7NGnK2zo60VFU9rIpE09rIpAQyIpE0iKQEW9elH4kZVGiYtvXpR+JGdQw+o02PbPfnGH3I+QqmKqOnS0FJR0vDloq10uJ69Z68scFK+EUZVu5tSeiu5z03ezevUtWp9BXkmqqNaM3ptWlC1O6lLSVmtXI2e3L+UViJQt3ZaN3asmr3SWlrf+1e/jNGOymiibW0z3+GN9yMiw+b7FzhGonQUZRUtdazSavr8Etrw5fcFlecKEaaWI1QaTUbwfFK+3Vfc7ea7vdYn3hlqua+pn9MUqYZxk4vbFuL3607PqLBlLVVkvN8KMqVHz8+3nMVy1qxFRej8CM96OmmzOZRYd+H9+U6W4CeSsn+x4fs0cz4V+F9+U6Y4B+Ssn+x4fs0ZWpfQAQAAAAAAAAAAAAAAAAAAAAAAAAAABq/Pn4nBetrdmjTlbZ0dZuPPn4nB+trfAjTtbZ0dZUVT3lEo6r8tvcSSWvn+0mxNOKi9S3L3gW6RFIlkRSAje1elH4kbPp4bUvMjWD3eddaN20snOy1bl1GixOMs1+M4WXvS+1FUMGlsVuYv0cm8hUsm8hp2hmxKxLDch87zjviugyD8Gch8eTHxEzBiVheFXEa+4TK2MrLlh2cTbryeal4aR0coYiPE6fZQPC9PTRZ8vDgn4X34mdM8A/JWT/Y8P2aOZMA/C+/EdOcA/JWT/AGPD9lEzNa+gAgAAAAAAAAAAAAAAAAAAAAAAAAAADWGfLxOD9bW+BGnK2zo6zcefLxOD9bV7NGnK2zo6york9fOerFa4vzXPJPa/OfKlZtWvq1e4DzSIpE0iGQEct3nXWdJUcD4MfRj1HNrV2lxuK96NkVc8ONagqcMNRSsvFTqadlaz0paubpLFWrmaNm0Y4Ar7wNb5Oz04hS/GcNRrQ2XpOdCd+O8nJc1j3Vc9kbvRwLtu08TZ3tvSpvfyl5ZThZ1+Dw8n8hr1Z7Z6WvBU9Gy1LETU297TcLc1iX6bluwL58Xb/wBQ5pThhnTydyGhc5EdHK2LjxSpdhTMiyjnZyhVm5UpwwkNip06cKluWUpptvoXIYJwgypUxOJqV68lOtU0HKSjGCbUIxWqKSWqKE1zU6pt69vuTXr+/EdP8BPJWT/Y8P2aOXslvW/P9h1BwC8lZP8AY8P2aOXa/AAgAAAAAAAAAAAAAAAAAAAAAAAAAADWGfPxOD9bV7NGnKuzo6zcefPxGD9dV7NGm6uzo6yorntZFIlnvIpARSIpEsiKQFG+PpR+JF0hg5700rb17kWrevSj8SM0bWo5mMm2Fjp4CW6L6HsPksDUX5kuaNzJcPa5LNo50XkYhHA1HtjLni9XuKp5NqfVl0MyhRV9pU4r7suqbsPlh5rbGV/RZacbdVJJ6nq1PzIzfFYdNmF5cVsTUXFo/AjqINsvRkl635/sOouAXkrJ/seH7NHLeRnt8/2HUnALyVk/2PD9miqvwAIAAAAAAAAAAAAAAAAAAAAAAAAAAA1hnz8Rg/XVezRpurs6Os3Hn08Rg/XVezRpurs6OsqK57yKRLPeRSAjkRSJJEUgKN69KPxIyPvlajHVtj6UfiR9jlOz161fZe11fZcsOZZNSxa4yV4xcZiqypylaypff7yucMl78XGVd+cpjP4S5R+FFxrpRBf6uK17TEMuTviKj9H4Ee6WUOUs+Pq6VST47dSEuqVyyE9vn+w6l4A+Ssn+yYfs0cs5A3+l/KdTcAfJWT/ZMP2aI7X8AEAAAAAAAAAAAAAAAAAAAAAAAAAAAatz6+JwXra3wRNOVfl1m5M+3icF62t2aNN1NnR1lRXPeRSJJ7yKQFEiKRJIjYFCetelH4kXL/AFd6+7U9ev8mp8i2rbH0o/Eid8NJbHSvu11X8gM4zb8GHhsRXqVY0cb/kaMYOjKq4SdSNmouL2uybtsbPTw+yc8Vg8K5UcJgcRGq3UdKEYrwqbaitGN7NaMtfEjA8Hw/nSlpwopStbxklq3rUirG5wqlbRU6StHVFd2m0tVtSle39jymjNyK8z1GMenOJ7j5/qGXBWav8AjFLmVT5G8sj4CEcJS/E6D0KUI/8ATUXpWhDXdq+u73Gh3wtf+iv/ACf2PdTziVIw0FSVkkk+7VFKK1albVu954fV27tyI45x5arFymjO0ZebK2Q5KrXlGUElUqtU4pqy034C3athj1SV30F3lwlv/wBq2/xn/EtGIqqUpSS0E3fRvexrjxES8J8rvwfe30v5TqbgB5Jyf7JQ7NHK+Qd/pfynVGb/AMk5P9kofAgMgAAAAAAAAAAAAAAAAAAAAAAAAAAAAAatz7eIwXrqvZo01U+XWdGcPuClLKFOjGrOrT7nOcouk4J3cUndSTT2GFSzQYW2qvib7m+4tJ+ZRQGq57WRyM6ypmnxcLvD1KeJX1ZXo1Pfde8xLKeQ8Vhn+MYerR/3Sg3DmktXvKi2yKGVNlLApW2PpR+JFvwuE8KXdI6tz1NbT3716UetHQEM22Q2lfBzvZXaxGKWu3rQOaamBnd6MdW67jfrKe8an1ffH5nTH0aZC/RKv7ziv/qYpi8ytGVScqWLrUqTnJwpujCbhBvVHScruy1XZFaT7wqfV/ij8x3hU+r/ABR+ZuhZk4fp1b93p/1j6E4fp1X93h/WBpf8H1Pq/wAUfmffwfU+r/FH5m5/oUh+nVf3eH9Z9+hSH6dV/d4f1gasyVh3TXhcek+JajqbgHScclZPUlZ954e6e1Xpp/aa+yNmgwdOpGWKrV8XTTTdPRjShLknZttciaNu00kkopKKSSS1JK2q3IBUAAAAAAAAAAAAAAAAAAAAAAAAAAAAA82No6SXJc8jwRdLHywFt7yKZYBNWauntTV0y6WFgMLyrm1yfibuphoQm/z6N6M/P4Op86MOyrmI2vCYprihiIXXm04/I3LYaIHP2AzL5R75pRrqlHDqcZTqwqqfgJ3aUdTu/MbsWB5C66I0UBaXgWO8WXbRQ0UBae8WfO8WXfRQ0QLT3ix3iy7aKGigLXHBFyoRtGK4kkVWPoAAAAAAAAAAAAAAAAH/2Q==">
            <a:extLst>
              <a:ext uri="{FF2B5EF4-FFF2-40B4-BE49-F238E27FC236}">
                <a16:creationId xmlns:a16="http://schemas.microsoft.com/office/drawing/2014/main" id="{9FBD7014-AA76-B863-229A-6B0139BA6F8E}"/>
              </a:ext>
            </a:extLst>
          </p:cNvPr>
          <p:cNvSpPr>
            <a:spLocks noChangeAspect="1" noChangeArrowheads="1"/>
          </p:cNvSpPr>
          <p:nvPr/>
        </p:nvSpPr>
        <p:spPr bwMode="auto">
          <a:xfrm>
            <a:off x="1679575" y="-144463"/>
            <a:ext cx="304800" cy="304801"/>
          </a:xfrm>
          <a:prstGeom prst="rect">
            <a:avLst/>
          </a:prstGeom>
          <a:noFill/>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Trebuchet MS" panose="020B0603020202020204"/>
              <a:ea typeface="+mn-ea"/>
              <a:cs typeface="+mn-cs"/>
            </a:endParaRPr>
          </a:p>
        </p:txBody>
      </p:sp>
      <p:sp>
        <p:nvSpPr>
          <p:cNvPr id="27652" name="AutoShape 4" descr="data:image/jpeg;base64,/9j/4AAQSkZJRgABAQAAAQABAAD/2wCEAAkGBhAQDxAPDhAQDA0QEA8NEA8ODg8NDQ4NFBAVFBQQEhQXGyYfFxkjGRIUHy8gIycqLC8sFR4xNTAqNSYrLCkBCQoKDgwOGA8PGiwlHB8pMSwqKSopMikpLDUqNSwsLjUwLCkpLCkuLCosKSktKSk1KiksKTU1NSk1KSksLDApKf/AABEIAK0BJAMBIgACEQEDEQH/xAAcAAEAAQUBAQAAAAAAAAAAAAAAAwIFBgcIBAH/xABMEAACAQIBBgcMBAwFBQAAAAAAAQIDEQQFBxIhMUEGUWGBkbGzExQiMzVxcnN0obLRF1LB8BUkMkJUVZKUosLS4RYjU2LiNEOTw9P/xAAYAQEBAQEBAAAAAAAAAAAAAAAAAQQCA//EACMRAQABBAICAQUAAAAAAAAAAAABAgMREhMhMUFhBDJRcYH/2gAMAwEAAhEDEQA/AN4gAAAAAAAAAAAAAua+zwcIcVhKGG70rSwzq1KkZygoOTioXSTlF21vcam/x7lOKf4/iWpeC71Luz1anbVzWA6Rx2UqNCOniKtPDw+tVqRpx6ZMwrLOejJtC6oupjprdRho078s52XRc0ZjMTOrNzqznWnvnVnKpN88m2eWRRsLLWfPH1bxwtOjgo7pWeIrLnlaP8JgeV+EGLxbvisTWxO+1SpJwXmgvBXMjySI5BDC13TqU6kHozhUhOLWppqSZ2DSneKfGk+lHHcV4UfSj8SMiWcHKq1LKGJts/L/ALAdS3FzlxZwsrfrDE/tL5H36QMrfrDE/tkV1FcXOXlnAyt+sMT+0ff8fZW/WGJ/aA6gBzpkPOvlTDOelVWNU1GyxcZzVNq+uGjJWvfX5kenLGeDKeIp9zi6WDekpd0w0KkarSv4N5Tep34twHQQOeMiZ1MqUZpzr9+U0/CpV4Q8Jb0ppKSfLd+Zm/Mk5ShicPRxFO/c61OFaN9qUop2fKrgesAAAAAAAAAAAAAAAAAAAAAAAAAAAABq7Pt4jBeuq9mjTFdauddaNz59vEYL11Xs0aZr7OddaKiqa2kUkTz3kMgIZEbJZEcgI4/lR9KPxImTIo/lR9KPxIulKkkmrRlfXeUbtebWdRTMpM4eSMiSMj1VKCbbso3/ADYR0YrkSPqwvK/cXSU2hBGRJGRMsNyv3Eiw/K/cNJNoQxkSKRNTpWae2zTs1dPXsfIR4md5ydowu76MFaK5EuIk0zCxOUEvGrlSv7zojNxBrJGBv/oRfM22us5/yZTU8Xh4yWlGVahCSexxlVSafMzp/CYSFKnClShGlSpxUIQgtGMIJWUUtyOHSYAAAAAAAAAAAAAAAAAAAAAAAAAAAABq7Pr4nBeuq9mjTdfZzrrRuXPp4nB+tq9mjTdbZ0daKj7Pf5yKRNPeRSAhkRyJZIikBGtq9KPxIvUUWZbV6UfiRfo0z3sxnLyuThcuD2QKuMqSp0oOpKMO6NRnTg7aSje83bbJHuy/wQr4OnCpVpypxnPuacqtGpeWi5WtB3WqLI+C/CCpgKzq04U6mnDuUlV09FR04y0vB17Y8pceFXDOtj4U6M4UYQpz7tpUe7O89GUbeGlsUnu4jiqLvL19pFVOvyxa2o2DDNzR7nRlp4urKpGDl3OFJRhOUYu1rN/nb7bNpgfczMcFnBrU6atTw+nFQi03XUqmhGMVLUtHYuPd5ju5FeY18eyiqnvLE8VQ0KlSne+hUnTvazejJxvbdsLbiX4b5uoudabnKU5W0pylN22XlJt26S04x/5j5upEuR0tE5l6cia8bhfaMP20TqQ5ayDJLGYZyajFV8PJtuyUVVTbb3KyOoqVWM4qUJKcJJSjKLUoyi9aaa2o8HqrAAAAAAAAAAAAAAAAAAAAAAAAAAAAAavz6eJwfra3Zo03W2dHWjcmfPxOC9bW7NGnK2zo60VFU9rIpE09rIpAQyIpE0iKQEW9elH4kZVGiYtvXpR+JGdQw+o02PbPfnGH3I+QqmKqOnS0FJR0vDloq10uJ69Z68scFK+EUZVu5tSeiu5z03ezevUtWp9BXkmqqNaM3ptWlC1O6lLSVmtXI2e3L+UViJQt3ZaN3asmr3SWlrf+1e/jNGOymiibW0z3+GN9yMiw+b7FzhGonQUZRUtdazSavr8Etrw5fcFlecKEaaWI1QaTUbwfFK+3Vfc7ea7vdYn3hlqua+pn9MUqYZxk4vbFuL3607PqLBlLVVkvN8KMqVHz8+3nMVy1qxFRej8CM96OmmzOZRYd+H9+U6W4CeSsn+x4fs0cz4V+F9+U6Y4B+Ssn+x4fs0ZWpfQAQAAAAAAAAAAAAAAAAAAAAAAAAAABq/Pn4nBetrdmjTlbZ0dZuPPn4nB+trfAjTtbZ0dZUVT3lEo6r8tvcSSWvn+0mxNOKi9S3L3gW6RFIlkRSAje1elH4kbPp4bUvMjWD3eddaN20snOy1bl1GixOMs1+M4WXvS+1FUMGlsVuYv0cm8hUsm8hp2hmxKxLDch87zjviugyD8Gch8eTHxEzBiVheFXEa+4TK2MrLlh2cTbryeal4aR0coYiPE6fZQPC9PTRZ8vDgn4X34mdM8A/JWT/Y8P2aOZMA/C+/EdOcA/JWT/AGPD9lEzNa+gAgAAAAAAAAAAAAAAAAAAAAAAAAAADWGfLxOD9bW+BGnK2zo6zcefLxOD9bV7NGnK2zo6york9fOerFa4vzXPJPa/OfKlZtWvq1e4DzSIpE0iGQEct3nXWdJUcD4MfRj1HNrV2lxuK96NkVc8ONagqcMNRSsvFTqadlaz0paubpLFWrmaNm0Y4Ar7wNb5Oz04hS/GcNRrQ2XpOdCd+O8nJc1j3Vc9kbvRwLtu08TZ3tvSpvfyl5ZThZ1+Dw8n8hr1Z7Z6WvBU9Gy1LETU297TcLc1iX6bluwL58Xb/wBQ5pThhnTydyGhc5EdHK2LjxSpdhTMiyjnZyhVm5UpwwkNip06cKluWUpptvoXIYJwgypUxOJqV68lOtU0HKSjGCbUIxWqKSWqKE1zU6pt69vuTXr+/EdP8BPJWT/Y8P2aOXslvW/P9h1BwC8lZP8AY8P2aOXa/AAgAAAAAAAAAAAAAAAAAAAAAAAAAADWGfPxOD9bV7NGnKuzo6zcefPxGD9dV7NGm6uzo6yorntZFIlnvIpARSIpEsiKQFG+PpR+JF0hg5700rb17kWrevSj8SM0bWo5mMm2Fjp4CW6L6HsPksDUX5kuaNzJcPa5LNo50XkYhHA1HtjLni9XuKp5NqfVl0MyhRV9pU4r7suqbsPlh5rbGV/RZacbdVJJ6nq1PzIzfFYdNmF5cVsTUXFo/AjqINsvRkl635/sOouAXkrJ/seH7NHLeRnt8/2HUnALyVk/2PD9miqvwAIAAAAAAAAAAAAAAAAAAAAAAAAAAA1hnz8Rg/XVezRpurs6Os3Hn08Rg/XVezRpurs6OsqK57yKRLPeRSAjkRSJJEUgKN69KPxIyPvlajHVtj6UfiR9jlOz161fZe11fZcsOZZNSxa4yV4xcZiqypylaypff7yucMl78XGVd+cpjP4S5R+FFxrpRBf6uK17TEMuTviKj9H4Ee6WUOUs+Pq6VST47dSEuqVyyE9vn+w6l4A+Ssn+yYfs0cs5A3+l/KdTcAfJWT/ZMP2aI7X8AEAAAAAAAAAAAAAAAAAAAAAAAAAAAatz6+JwXra3wRNOVfl1m5M+3icF62t2aNN1NnR1lRXPeRSJJ7yKQFEiKRJIjYFCetelH4kXL/AFd6+7U9ev8mp8i2rbH0o/Eid8NJbHSvu11X8gM4zb8GHhsRXqVY0cb/kaMYOjKq4SdSNmouL2uybtsbPTw+yc8Vg8K5UcJgcRGq3UdKEYrwqbaitGN7NaMtfEjA8Hw/nSlpwopStbxklq3rUirG5wqlbRU6StHVFd2m0tVtSle39jymjNyK8z1GMenOJ7j5/qGXBWav8AjFLmVT5G8sj4CEcJS/E6D0KUI/8ATUXpWhDXdq+u73Gh3wtf+iv/ACf2PdTziVIw0FSVkkk+7VFKK1albVu954fV27tyI45x5arFymjO0ZebK2Q5KrXlGUElUqtU4pqy034C3athj1SV30F3lwlv/wBq2/xn/EtGIqqUpSS0E3fRvexrjxES8J8rvwfe30v5TqbgB5Jyf7JQ7NHK+Qd/pfynVGb/AMk5P9kofAgMgAAAAAAAAAAAAAAAAAAAAAAAAAAAAAatz7eIwXrqvZo01U+XWdGcPuClLKFOjGrOrT7nOcouk4J3cUndSTT2GFSzQYW2qvib7m+4tJ+ZRQGq57WRyM6ypmnxcLvD1KeJX1ZXo1Pfde8xLKeQ8Vhn+MYerR/3Sg3DmktXvKi2yKGVNlLApW2PpR+JFvwuE8KXdI6tz1NbT3716UetHQEM22Q2lfBzvZXaxGKWu3rQOaamBnd6MdW67jfrKe8an1ffH5nTH0aZC/RKv7ziv/qYpi8ytGVScqWLrUqTnJwpujCbhBvVHScruy1XZFaT7wqfV/ij8x3hU+r/ABR+ZuhZk4fp1b93p/1j6E4fp1X93h/WBpf8H1Pq/wAUfmffwfU+r/FH5m5/oUh+nVf3eH9Z9+hSH6dV/d4f1gasyVh3TXhcek+JajqbgHScclZPUlZ954e6e1Xpp/aa+yNmgwdOpGWKrV8XTTTdPRjShLknZttciaNu00kkopKKSSS1JK2q3IBUAAAAAAAAAAAAAAAAAAAAAAAAAAAAA82No6SXJc8jwRdLHywFt7yKZYBNWauntTV0y6WFgMLyrm1yfibuphoQm/z6N6M/P4Op86MOyrmI2vCYprihiIXXm04/I3LYaIHP2AzL5R75pRrqlHDqcZTqwqqfgJ3aUdTu/MbsWB5C66I0UBaXgWO8WXbRQ0UBae8WfO8WXfRQ0QLT3ix3iy7aKGigLXHBFyoRtGK4kkVWPoAAAAAAAAAAAAAAAAH/2Q==">
            <a:extLst>
              <a:ext uri="{FF2B5EF4-FFF2-40B4-BE49-F238E27FC236}">
                <a16:creationId xmlns:a16="http://schemas.microsoft.com/office/drawing/2014/main" id="{506D8716-8992-AF10-A3EB-30EE4F6B5A17}"/>
              </a:ext>
            </a:extLst>
          </p:cNvPr>
          <p:cNvSpPr>
            <a:spLocks noChangeAspect="1" noChangeArrowheads="1"/>
          </p:cNvSpPr>
          <p:nvPr/>
        </p:nvSpPr>
        <p:spPr bwMode="auto">
          <a:xfrm>
            <a:off x="1679575" y="-144463"/>
            <a:ext cx="304800" cy="304801"/>
          </a:xfrm>
          <a:prstGeom prst="rect">
            <a:avLst/>
          </a:prstGeom>
          <a:noFill/>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Trebuchet MS" panose="020B0603020202020204"/>
              <a:ea typeface="+mn-ea"/>
              <a:cs typeface="+mn-cs"/>
            </a:endParaRPr>
          </a:p>
        </p:txBody>
      </p:sp>
      <p:sp>
        <p:nvSpPr>
          <p:cNvPr id="27654" name="AutoShape 6" descr="data:image/jpeg;base64,/9j/4AAQSkZJRgABAQAAAQABAAD/2wCEAAkGBhAQDxAPDhAQDA0QEA8NEA8ODg8NDQ4NFBAVFBQQEhQXGyYfFxkjGRIUHy8gIycqLC8sFR4xNTAqNSYrLCkBCQoKDgwOGA8PGiwlHB8pMSwqKSopMikpLDUqNSwsLjUwLCkpLCkuLCosKSktKSk1KiksKTU1NSk1KSksLDApKf/AABEIAK0BJAMBIgACEQEDEQH/xAAcAAEAAQUBAQAAAAAAAAAAAAAAAwIFBgcIBAH/xABMEAACAQIBBgcMBAwFBQAAAAAAAQIDEQQFBxIhMUEGUWGBkbGzExQiMzVxcnN0obLRF1LB8BUkMkJUVZKUosLS4RYjU2LiNEOTw9P/xAAYAQEBAQEBAAAAAAAAAAAAAAAAAQQCA//EACMRAQABBAICAQUAAAAAAAAAAAABAgMREhMhMUFhBDJRcYH/2gAMAwEAAhEDEQA/AN4gAAAAAAAAAAAAAua+zwcIcVhKGG70rSwzq1KkZygoOTioXSTlF21vcam/x7lOKf4/iWpeC71Luz1anbVzWA6Rx2UqNCOniKtPDw+tVqRpx6ZMwrLOejJtC6oupjprdRho078s52XRc0ZjMTOrNzqznWnvnVnKpN88m2eWRRsLLWfPH1bxwtOjgo7pWeIrLnlaP8JgeV+EGLxbvisTWxO+1SpJwXmgvBXMjySI5BDC13TqU6kHozhUhOLWppqSZ2DSneKfGk+lHHcV4UfSj8SMiWcHKq1LKGJts/L/ALAdS3FzlxZwsrfrDE/tL5H36QMrfrDE/tkV1FcXOXlnAyt+sMT+0ff8fZW/WGJ/aA6gBzpkPOvlTDOelVWNU1GyxcZzVNq+uGjJWvfX5kenLGeDKeIp9zi6WDekpd0w0KkarSv4N5Tep34twHQQOeMiZ1MqUZpzr9+U0/CpV4Q8Jb0ppKSfLd+Zm/Mk5ShicPRxFO/c61OFaN9qUop2fKrgesAAAAAAAAAAAAAAAAAAAAAAAAAAAABq7Pt4jBeuq9mjTFdauddaNz59vEYL11Xs0aZr7OddaKiqa2kUkTz3kMgIZEbJZEcgI4/lR9KPxImTIo/lR9KPxIulKkkmrRlfXeUbtebWdRTMpM4eSMiSMj1VKCbbso3/ADYR0YrkSPqwvK/cXSU2hBGRJGRMsNyv3Eiw/K/cNJNoQxkSKRNTpWae2zTs1dPXsfIR4md5ydowu76MFaK5EuIk0zCxOUEvGrlSv7zojNxBrJGBv/oRfM22us5/yZTU8Xh4yWlGVahCSexxlVSafMzp/CYSFKnClShGlSpxUIQgtGMIJWUUtyOHSYAAAAAAAAAAAAAAAAAAAAAAAAAAAABq7Pr4nBeuq9mjTdfZzrrRuXPp4nB+tq9mjTdbZ0daKj7Pf5yKRNPeRSAhkRyJZIikBGtq9KPxIvUUWZbV6UfiRfo0z3sxnLyuThcuD2QKuMqSp0oOpKMO6NRnTg7aSje83bbJHuy/wQr4OnCpVpypxnPuacqtGpeWi5WtB3WqLI+C/CCpgKzq04U6mnDuUlV09FR04y0vB17Y8pceFXDOtj4U6M4UYQpz7tpUe7O89GUbeGlsUnu4jiqLvL19pFVOvyxa2o2DDNzR7nRlp4urKpGDl3OFJRhOUYu1rN/nb7bNpgfczMcFnBrU6atTw+nFQi03XUqmhGMVLUtHYuPd5ju5FeY18eyiqnvLE8VQ0KlSne+hUnTvazejJxvbdsLbiX4b5uoudabnKU5W0pylN22XlJt26S04x/5j5upEuR0tE5l6cia8bhfaMP20TqQ5ayDJLGYZyajFV8PJtuyUVVTbb3KyOoqVWM4qUJKcJJSjKLUoyi9aaa2o8HqrAAAAAAAAAAAAAAAAAAAAAAAAAAAAAavz6eJwfra3Zo03W2dHWjcmfPxOC9bW7NGnK2zo60VFU9rIpE09rIpAQyIpE0iKQEW9elH4kZVGiYtvXpR+JGdQw+o02PbPfnGH3I+QqmKqOnS0FJR0vDloq10uJ69Z68scFK+EUZVu5tSeiu5z03ezevUtWp9BXkmqqNaM3ptWlC1O6lLSVmtXI2e3L+UViJQt3ZaN3asmr3SWlrf+1e/jNGOymiibW0z3+GN9yMiw+b7FzhGonQUZRUtdazSavr8Etrw5fcFlecKEaaWI1QaTUbwfFK+3Vfc7ea7vdYn3hlqua+pn9MUqYZxk4vbFuL3607PqLBlLVVkvN8KMqVHz8+3nMVy1qxFRej8CM96OmmzOZRYd+H9+U6W4CeSsn+x4fs0cz4V+F9+U6Y4B+Ssn+x4fs0ZWpfQAQAAAAAAAAAAAAAAAAAAAAAAAAAABq/Pn4nBetrdmjTlbZ0dZuPPn4nB+trfAjTtbZ0dZUVT3lEo6r8tvcSSWvn+0mxNOKi9S3L3gW6RFIlkRSAje1elH4kbPp4bUvMjWD3eddaN20snOy1bl1GixOMs1+M4WXvS+1FUMGlsVuYv0cm8hUsm8hp2hmxKxLDch87zjviugyD8Gch8eTHxEzBiVheFXEa+4TK2MrLlh2cTbryeal4aR0coYiPE6fZQPC9PTRZ8vDgn4X34mdM8A/JWT/Y8P2aOZMA/C+/EdOcA/JWT/AGPD9lEzNa+gAgAAAAAAAAAAAAAAAAAAAAAAAAAADWGfLxOD9bW+BGnK2zo6zcefLxOD9bV7NGnK2zo6york9fOerFa4vzXPJPa/OfKlZtWvq1e4DzSIpE0iGQEct3nXWdJUcD4MfRj1HNrV2lxuK96NkVc8ONagqcMNRSsvFTqadlaz0paubpLFWrmaNm0Y4Ar7wNb5Oz04hS/GcNRrQ2XpOdCd+O8nJc1j3Vc9kbvRwLtu08TZ3tvSpvfyl5ZThZ1+Dw8n8hr1Z7Z6WvBU9Gy1LETU297TcLc1iX6bluwL58Xb/wBQ5pThhnTydyGhc5EdHK2LjxSpdhTMiyjnZyhVm5UpwwkNip06cKluWUpptvoXIYJwgypUxOJqV68lOtU0HKSjGCbUIxWqKSWqKE1zU6pt69vuTXr+/EdP8BPJWT/Y8P2aOXslvW/P9h1BwC8lZP8AY8P2aOXa/AAgAAAAAAAAAAAAAAAAAAAAAAAAAADWGfPxOD9bV7NGnKuzo6zcefPxGD9dV7NGm6uzo6yorntZFIlnvIpARSIpEsiKQFG+PpR+JF0hg5700rb17kWrevSj8SM0bWo5mMm2Fjp4CW6L6HsPksDUX5kuaNzJcPa5LNo50XkYhHA1HtjLni9XuKp5NqfVl0MyhRV9pU4r7suqbsPlh5rbGV/RZacbdVJJ6nq1PzIzfFYdNmF5cVsTUXFo/AjqINsvRkl635/sOouAXkrJ/seH7NHLeRnt8/2HUnALyVk/2PD9miqvwAIAAAAAAAAAAAAAAAAAAAAAAAAAAA1hnz8Rg/XVezRpurs6Os3Hn08Rg/XVezRpurs6OsqK57yKRLPeRSAjkRSJJEUgKN69KPxIyPvlajHVtj6UfiR9jlOz161fZe11fZcsOZZNSxa4yV4xcZiqypylaypff7yucMl78XGVd+cpjP4S5R+FFxrpRBf6uK17TEMuTviKj9H4Ee6WUOUs+Pq6VST47dSEuqVyyE9vn+w6l4A+Ssn+yYfs0cs5A3+l/KdTcAfJWT/ZMP2aI7X8AEAAAAAAAAAAAAAAAAAAAAAAAAAAAatz6+JwXra3wRNOVfl1m5M+3icF62t2aNN1NnR1lRXPeRSJJ7yKQFEiKRJIjYFCetelH4kXL/AFd6+7U9ev8mp8i2rbH0o/Eid8NJbHSvu11X8gM4zb8GHhsRXqVY0cb/kaMYOjKq4SdSNmouL2uybtsbPTw+yc8Vg8K5UcJgcRGq3UdKEYrwqbaitGN7NaMtfEjA8Hw/nSlpwopStbxklq3rUirG5wqlbRU6StHVFd2m0tVtSle39jymjNyK8z1GMenOJ7j5/qGXBWav8AjFLmVT5G8sj4CEcJS/E6D0KUI/8ATUXpWhDXdq+u73Gh3wtf+iv/ACf2PdTziVIw0FSVkkk+7VFKK1albVu954fV27tyI45x5arFymjO0ZebK2Q5KrXlGUElUqtU4pqy034C3athj1SV30F3lwlv/wBq2/xn/EtGIqqUpSS0E3fRvexrjxES8J8rvwfe30v5TqbgB5Jyf7JQ7NHK+Qd/pfynVGb/AMk5P9kofAgMgAAAAAAAAAAAAAAAAAAAAAAAAAAAAAatz7eIwXrqvZo01U+XWdGcPuClLKFOjGrOrT7nOcouk4J3cUndSTT2GFSzQYW2qvib7m+4tJ+ZRQGq57WRyM6ypmnxcLvD1KeJX1ZXo1Pfde8xLKeQ8Vhn+MYerR/3Sg3DmktXvKi2yKGVNlLApW2PpR+JFvwuE8KXdI6tz1NbT3716UetHQEM22Q2lfBzvZXaxGKWu3rQOaamBnd6MdW67jfrKe8an1ffH5nTH0aZC/RKv7ziv/qYpi8ytGVScqWLrUqTnJwpujCbhBvVHScruy1XZFaT7wqfV/ij8x3hU+r/ABR+ZuhZk4fp1b93p/1j6E4fp1X93h/WBpf8H1Pq/wAUfmffwfU+r/FH5m5/oUh+nVf3eH9Z9+hSH6dV/d4f1gasyVh3TXhcek+JajqbgHScclZPUlZ954e6e1Xpp/aa+yNmgwdOpGWKrV8XTTTdPRjShLknZttciaNu00kkopKKSSS1JK2q3IBUAAAAAAAAAAAAAAAAAAAAAAAAAAAAA82No6SXJc8jwRdLHywFt7yKZYBNWauntTV0y6WFgMLyrm1yfibuphoQm/z6N6M/P4Op86MOyrmI2vCYprihiIXXm04/I3LYaIHP2AzL5R75pRrqlHDqcZTqwqqfgJ3aUdTu/MbsWB5C66I0UBaXgWO8WXbRQ0UBae8WfO8WXfRQ0QLT3ix3iy7aKGigLXHBFyoRtGK4kkVWPoAAAAAAAAAAAAAAAAH/2Q==">
            <a:extLst>
              <a:ext uri="{FF2B5EF4-FFF2-40B4-BE49-F238E27FC236}">
                <a16:creationId xmlns:a16="http://schemas.microsoft.com/office/drawing/2014/main" id="{3EBB5F31-1A49-02F8-6406-34D2345EF844}"/>
              </a:ext>
            </a:extLst>
          </p:cNvPr>
          <p:cNvSpPr>
            <a:spLocks noChangeAspect="1" noChangeArrowheads="1"/>
          </p:cNvSpPr>
          <p:nvPr/>
        </p:nvSpPr>
        <p:spPr bwMode="auto">
          <a:xfrm>
            <a:off x="1679575" y="-144463"/>
            <a:ext cx="304800" cy="304801"/>
          </a:xfrm>
          <a:prstGeom prst="rect">
            <a:avLst/>
          </a:prstGeom>
          <a:noFill/>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Trebuchet MS" panose="020B0603020202020204"/>
              <a:ea typeface="+mn-ea"/>
              <a:cs typeface="+mn-cs"/>
            </a:endParaRPr>
          </a:p>
        </p:txBody>
      </p:sp>
      <p:pic>
        <p:nvPicPr>
          <p:cNvPr id="2" name="Picture 1">
            <a:extLst>
              <a:ext uri="{FF2B5EF4-FFF2-40B4-BE49-F238E27FC236}">
                <a16:creationId xmlns:a16="http://schemas.microsoft.com/office/drawing/2014/main" id="{3E4A78F6-6019-9782-E834-4F5AF0930C89}"/>
              </a:ext>
            </a:extLst>
          </p:cNvPr>
          <p:cNvPicPr>
            <a:picLocks noChangeAspect="1"/>
          </p:cNvPicPr>
          <p:nvPr/>
        </p:nvPicPr>
        <p:blipFill>
          <a:blip r:embed="rId3"/>
          <a:srcRect l="27799" t="23944" r="6474" b="15774"/>
          <a:stretch/>
        </p:blipFill>
        <p:spPr>
          <a:xfrm>
            <a:off x="3169991" y="708593"/>
            <a:ext cx="5650624" cy="3742368"/>
          </a:xfrm>
          <a:prstGeom prst="rect">
            <a:avLst/>
          </a:prstGeom>
        </p:spPr>
      </p:pic>
      <p:sp>
        <p:nvSpPr>
          <p:cNvPr id="5" name="TextBox 4">
            <a:extLst>
              <a:ext uri="{FF2B5EF4-FFF2-40B4-BE49-F238E27FC236}">
                <a16:creationId xmlns:a16="http://schemas.microsoft.com/office/drawing/2014/main" id="{EE7DA413-24FC-791B-900B-ADCFBAFB4D19}"/>
              </a:ext>
            </a:extLst>
          </p:cNvPr>
          <p:cNvSpPr txBox="1"/>
          <p:nvPr/>
        </p:nvSpPr>
        <p:spPr>
          <a:xfrm>
            <a:off x="1" y="4511526"/>
            <a:ext cx="12149254" cy="1954381"/>
          </a:xfrm>
          <a:prstGeom prst="rect">
            <a:avLst/>
          </a:prstGeom>
          <a:noFill/>
        </p:spPr>
        <p:txBody>
          <a:bodyPr wrap="square" rtlCol="0">
            <a:spAutoFit/>
          </a:bodyPr>
          <a:lstStyle/>
          <a:p>
            <a:pPr marL="285750" marR="0" lvl="0" indent="-285750" algn="ctr"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600" i="0" u="none" strike="noStrike" kern="1200" cap="none" spc="0" normalizeH="0" baseline="0" noProof="0" dirty="0">
                <a:ln>
                  <a:noFill/>
                </a:ln>
                <a:solidFill>
                  <a:prstClr val="black"/>
                </a:solidFill>
                <a:effectLst/>
                <a:uLnTx/>
                <a:uFillTx/>
                <a:latin typeface="Trebuchet MS" panose="020B0603020202020204"/>
                <a:ea typeface="+mn-ea"/>
                <a:cs typeface="+mn-cs"/>
              </a:rPr>
              <a:t>The </a:t>
            </a:r>
            <a:r>
              <a:rPr lang="en-US" sz="1600" dirty="0">
                <a:solidFill>
                  <a:prstClr val="black"/>
                </a:solidFill>
                <a:latin typeface="Trebuchet MS" panose="020B0603020202020204"/>
              </a:rPr>
              <a:t>a</a:t>
            </a:r>
            <a:r>
              <a:rPr kumimoji="0" lang="en-US" sz="1600" i="0" u="none" strike="noStrike" kern="1200" cap="none" spc="0" normalizeH="0" baseline="0" noProof="0" dirty="0" err="1">
                <a:ln>
                  <a:noFill/>
                </a:ln>
                <a:solidFill>
                  <a:prstClr val="black"/>
                </a:solidFill>
                <a:effectLst/>
                <a:uLnTx/>
                <a:uFillTx/>
                <a:latin typeface="Trebuchet MS" panose="020B0603020202020204"/>
                <a:ea typeface="+mn-ea"/>
                <a:cs typeface="+mn-cs"/>
              </a:rPr>
              <a:t>bove</a:t>
            </a:r>
            <a:r>
              <a:rPr kumimoji="0" lang="en-US" sz="1600" i="0" u="none" strike="noStrike" kern="1200" cap="none" spc="0" normalizeH="0" baseline="0" noProof="0" dirty="0">
                <a:ln>
                  <a:noFill/>
                </a:ln>
                <a:solidFill>
                  <a:prstClr val="black"/>
                </a:solidFill>
                <a:effectLst/>
                <a:uLnTx/>
                <a:uFillTx/>
                <a:latin typeface="Trebuchet MS" panose="020B0603020202020204"/>
                <a:ea typeface="+mn-ea"/>
                <a:cs typeface="+mn-cs"/>
              </a:rPr>
              <a:t> is a good layout example to follow.</a:t>
            </a:r>
          </a:p>
          <a:p>
            <a:pPr marL="285750" marR="0" lvl="0" indent="-285750" algn="ctr"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600" i="0" u="none" strike="noStrike" kern="1200" cap="none" spc="0" normalizeH="0" baseline="0" noProof="0" dirty="0">
                <a:ln>
                  <a:noFill/>
                </a:ln>
                <a:solidFill>
                  <a:prstClr val="black"/>
                </a:solidFill>
                <a:effectLst/>
                <a:uLnTx/>
                <a:uFillTx/>
                <a:latin typeface="Trebuchet MS" panose="020B0603020202020204"/>
                <a:ea typeface="+mn-ea"/>
                <a:cs typeface="+mn-cs"/>
              </a:rPr>
              <a:t>It shows the headline &amp; Spin To Win wheel clearly</a:t>
            </a:r>
          </a:p>
          <a:p>
            <a:pPr marL="285750" lvl="0" indent="-285750" algn="ctr">
              <a:buFont typeface="Arial" panose="020B0604020202020204" pitchFamily="34" charset="0"/>
              <a:buChar char="•"/>
              <a:defRPr/>
            </a:pPr>
            <a:r>
              <a:rPr lang="en-US" sz="1600" dirty="0">
                <a:solidFill>
                  <a:prstClr val="black"/>
                </a:solidFill>
                <a:latin typeface="Trebuchet MS" panose="020B0603020202020204"/>
              </a:rPr>
              <a:t>We need to include the other images </a:t>
            </a:r>
            <a:r>
              <a:rPr lang="en-US" sz="1600" dirty="0">
                <a:solidFill>
                  <a:prstClr val="black"/>
                </a:solidFill>
              </a:rPr>
              <a:t>(slide 2 detail)</a:t>
            </a:r>
            <a:r>
              <a:rPr lang="en-US" sz="1600" dirty="0">
                <a:solidFill>
                  <a:prstClr val="black"/>
                </a:solidFill>
                <a:latin typeface="Trebuchet MS" panose="020B0603020202020204"/>
              </a:rPr>
              <a:t> so suggest we put that info on the left hand side under headline with the wheel on the right though feel free to exercise creative license.</a:t>
            </a:r>
          </a:p>
          <a:p>
            <a:pPr marL="285750" lvl="0" indent="-285750" algn="ctr">
              <a:buFont typeface="Arial" panose="020B0604020202020204" pitchFamily="34" charset="0"/>
              <a:buChar char="•"/>
              <a:defRPr/>
            </a:pPr>
            <a:r>
              <a:rPr lang="en-US" sz="1600" dirty="0">
                <a:solidFill>
                  <a:prstClr val="black"/>
                </a:solidFill>
                <a:latin typeface="Trebuchet MS" panose="020B0603020202020204"/>
              </a:rPr>
              <a:t>You may need to reduce things to make everything fit as we don’t it looking too cluttered</a:t>
            </a:r>
          </a:p>
          <a:p>
            <a:pPr marL="285750" marR="0" lvl="0" indent="-285750" algn="ctr"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600" b="1" i="0" u="none" strike="noStrike" kern="1200" cap="none" spc="0" normalizeH="0" baseline="0" noProof="0" dirty="0">
                <a:ln>
                  <a:noFill/>
                </a:ln>
                <a:solidFill>
                  <a:prstClr val="black"/>
                </a:solidFill>
                <a:effectLst/>
                <a:uLnTx/>
                <a:uFillTx/>
                <a:latin typeface="Trebuchet MS" panose="020B0603020202020204"/>
                <a:ea typeface="+mn-ea"/>
                <a:cs typeface="+mn-cs"/>
              </a:rPr>
              <a:t>Use different </a:t>
            </a:r>
            <a:r>
              <a:rPr kumimoji="0" lang="en-US" sz="1600" b="1" i="0" u="none" strike="noStrike" kern="1200" cap="none" spc="0" normalizeH="0" baseline="0" noProof="0" dirty="0" err="1">
                <a:ln>
                  <a:noFill/>
                </a:ln>
                <a:solidFill>
                  <a:prstClr val="black"/>
                </a:solidFill>
                <a:effectLst/>
                <a:uLnTx/>
                <a:uFillTx/>
                <a:latin typeface="Trebuchet MS" panose="020B0603020202020204"/>
                <a:ea typeface="+mn-ea"/>
                <a:cs typeface="+mn-cs"/>
              </a:rPr>
              <a:t>colour</a:t>
            </a:r>
            <a:r>
              <a:rPr lang="en-US" sz="1600" b="1" dirty="0">
                <a:solidFill>
                  <a:prstClr val="black"/>
                </a:solidFill>
                <a:latin typeface="Trebuchet MS" panose="020B0603020202020204"/>
              </a:rPr>
              <a:t>s to the above as the client has seen the above example. Also use a different icon to the coins if you can find something similar that represents </a:t>
            </a:r>
            <a:r>
              <a:rPr lang="en-US" sz="1600" b="1" dirty="0" err="1">
                <a:solidFill>
                  <a:prstClr val="black"/>
                </a:solidFill>
                <a:latin typeface="Trebuchet MS" panose="020B0603020202020204"/>
              </a:rPr>
              <a:t>vegas</a:t>
            </a:r>
            <a:r>
              <a:rPr lang="en-US" sz="1600" b="1" dirty="0">
                <a:solidFill>
                  <a:prstClr val="black"/>
                </a:solidFill>
                <a:latin typeface="Trebuchet MS" panose="020B0603020202020204"/>
              </a:rPr>
              <a:t> and winning otherwise use coins in a different way.</a:t>
            </a:r>
            <a:endParaRPr kumimoji="0" lang="en-US" sz="1600" b="1" i="0" u="none" strike="noStrike" kern="1200" cap="none" spc="0" normalizeH="0" baseline="0" noProof="0" dirty="0">
              <a:ln>
                <a:noFill/>
              </a:ln>
              <a:solidFill>
                <a:prstClr val="black"/>
              </a:solidFill>
              <a:effectLst/>
              <a:uLnTx/>
              <a:uFillTx/>
              <a:latin typeface="Trebuchet MS" panose="020B0603020202020204"/>
              <a:ea typeface="+mn-ea"/>
              <a:cs typeface="+mn-cs"/>
            </a:endParaRPr>
          </a:p>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AU" sz="900" b="0" i="0" u="none" strike="noStrike" kern="1200" cap="none" spc="0" normalizeH="0" baseline="0" noProof="0" dirty="0">
              <a:ln>
                <a:noFill/>
              </a:ln>
              <a:solidFill>
                <a:prstClr val="black"/>
              </a:solidFill>
              <a:effectLst/>
              <a:uLnTx/>
              <a:uFillTx/>
              <a:latin typeface="Trebuchet MS" panose="020B0603020202020204"/>
              <a:ea typeface="+mn-ea"/>
              <a:cs typeface="+mn-cs"/>
            </a:endParaRPr>
          </a:p>
        </p:txBody>
      </p:sp>
      <p:sp>
        <p:nvSpPr>
          <p:cNvPr id="7" name="TextBox 6">
            <a:extLst>
              <a:ext uri="{FF2B5EF4-FFF2-40B4-BE49-F238E27FC236}">
                <a16:creationId xmlns:a16="http://schemas.microsoft.com/office/drawing/2014/main" id="{32E48E91-08B5-99B4-A5CE-B02749175DC3}"/>
              </a:ext>
            </a:extLst>
          </p:cNvPr>
          <p:cNvSpPr txBox="1"/>
          <p:nvPr/>
        </p:nvSpPr>
        <p:spPr>
          <a:xfrm>
            <a:off x="42746" y="130483"/>
            <a:ext cx="12149254" cy="692497"/>
          </a:xfrm>
          <a:prstGeom prst="rect">
            <a:avLst/>
          </a:prstGeom>
          <a:noFill/>
        </p:spPr>
        <p:txBody>
          <a:bodyPr wrap="square">
            <a:spAutoFit/>
          </a:bodyPr>
          <a:lstStyle/>
          <a:p>
            <a:pPr algn="ctr"/>
            <a:r>
              <a:rPr lang="en-US" sz="2800" b="1" dirty="0">
                <a:solidFill>
                  <a:srgbClr val="002060"/>
                </a:solidFill>
                <a:effectLst>
                  <a:outerShdw blurRad="38100" dist="38100" dir="2700000" algn="tl">
                    <a:srgbClr val="000000">
                      <a:alpha val="43137"/>
                    </a:srgbClr>
                  </a:outerShdw>
                </a:effectLst>
                <a:latin typeface="Euphemia" pitchFamily="34" charset="0"/>
                <a:ea typeface="+mj-ea"/>
                <a:cs typeface="+mj-cs"/>
              </a:rPr>
              <a:t>SPIN TOP WIN DESIGN EXAMPLE</a:t>
            </a:r>
          </a:p>
          <a:p>
            <a:pPr algn="ctr"/>
            <a:r>
              <a:rPr lang="en-US" sz="1100" dirty="0">
                <a:solidFill>
                  <a:srgbClr val="000000"/>
                </a:solidFill>
                <a:latin typeface="Times New Roman" panose="02020603050405020304" pitchFamily="18" charset="0"/>
                <a:ea typeface="SimSun" panose="02010600030101010101" pitchFamily="2" charset="-122"/>
              </a:rPr>
              <a:t> </a:t>
            </a:r>
            <a:endParaRPr lang="en-AU" sz="1350" dirty="0">
              <a:latin typeface="Times New Roman" panose="02020603050405020304" pitchFamily="18" charset="0"/>
              <a:ea typeface="SimSun" panose="02010600030101010101" pitchFamily="2" charset="-122"/>
            </a:endParaRPr>
          </a:p>
        </p:txBody>
      </p:sp>
    </p:spTree>
    <p:extLst>
      <p:ext uri="{BB962C8B-B14F-4D97-AF65-F5344CB8AC3E}">
        <p14:creationId xmlns:p14="http://schemas.microsoft.com/office/powerpoint/2010/main" val="796324658"/>
      </p:ext>
    </p:extLst>
  </p:cSld>
  <p:clrMapOvr>
    <a:masterClrMapping/>
  </p:clrMapOvr>
</p:sld>
</file>

<file path=ppt/theme/theme1.xml><?xml version="1.0" encoding="utf-8"?>
<a:theme xmlns:a="http://schemas.openxmlformats.org/drawingml/2006/main" name="Facet">
  <a:themeElements>
    <a:clrScheme name="Facet">
      <a:dk1>
        <a:sysClr val="windowText" lastClr="000000"/>
      </a:dk1>
      <a:lt1>
        <a:sysClr val="window" lastClr="FFFFFF"/>
      </a:lt1>
      <a:dk2>
        <a:srgbClr val="2C3C43"/>
      </a:dk2>
      <a:lt2>
        <a:srgbClr val="EBEBEB"/>
      </a:lt2>
      <a:accent1>
        <a:srgbClr val="5FCBEF"/>
      </a:accent1>
      <a:accent2>
        <a:srgbClr val="2E83C3"/>
      </a:accent2>
      <a:accent3>
        <a:srgbClr val="42D0A2"/>
      </a:accent3>
      <a:accent4>
        <a:srgbClr val="2E946B"/>
      </a:accent4>
      <a:accent5>
        <a:srgbClr val="42B051"/>
      </a:accent5>
      <a:accent6>
        <a:srgbClr val="96D141"/>
      </a:accent6>
      <a:hlink>
        <a:srgbClr val="3FCDE7"/>
      </a:hlink>
      <a:folHlink>
        <a:srgbClr val="A9D3E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0B5AB586-D108-4FC1-8368-649FE654B894}"/>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6209</TotalTime>
  <Words>726</Words>
  <Application>Microsoft Office PowerPoint</Application>
  <PresentationFormat>Widescreen</PresentationFormat>
  <Paragraphs>59</Paragraphs>
  <Slides>4</Slides>
  <Notes>4</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4</vt:i4>
      </vt:variant>
    </vt:vector>
  </HeadingPairs>
  <TitlesOfParts>
    <vt:vector size="13" baseType="lpstr">
      <vt:lpstr>Arial</vt:lpstr>
      <vt:lpstr>Arial Rounded MT Bold</vt:lpstr>
      <vt:lpstr>Calibri</vt:lpstr>
      <vt:lpstr>Ebrima</vt:lpstr>
      <vt:lpstr>Euphemia</vt:lpstr>
      <vt:lpstr>Times New Roman</vt:lpstr>
      <vt:lpstr>Trebuchet MS</vt:lpstr>
      <vt:lpstr>Wingdings 3</vt:lpstr>
      <vt:lpstr>Facet</vt:lpstr>
      <vt:lpstr>Design Overview</vt:lpstr>
      <vt:lpstr>                                 </vt:lpstr>
      <vt:lpstr>                                 </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Ryco Clean Air Promotion</dc:title>
  <dc:creator>Lauri Lassila</dc:creator>
  <cp:lastModifiedBy>Anthony Blecher</cp:lastModifiedBy>
  <cp:revision>179</cp:revision>
  <dcterms:created xsi:type="dcterms:W3CDTF">2019-06-19T03:45:03Z</dcterms:created>
  <dcterms:modified xsi:type="dcterms:W3CDTF">2025-11-11T04:38:27Z</dcterms:modified>
</cp:coreProperties>
</file>